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66" r:id="rId14"/>
    <p:sldId id="267"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5BFDDE8-9239-4BB1-907E-AACD73EFDC98}" type="datetimeFigureOut">
              <a:rPr lang="ru-RU" smtClean="0"/>
              <a:t>22.10.2013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6B085143-A8E6-4CA1-B987-1EBC28236A9F}"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5BFDDE8-9239-4BB1-907E-AACD73EFDC98}" type="datetimeFigureOut">
              <a:rPr lang="ru-RU" smtClean="0"/>
              <a:t>22.10.2013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085143-A8E6-4CA1-B987-1EBC28236A9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5BFDDE8-9239-4BB1-907E-AACD73EFDC98}" type="datetimeFigureOut">
              <a:rPr lang="ru-RU" smtClean="0"/>
              <a:t>22.10.2013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085143-A8E6-4CA1-B987-1EBC28236A9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5BFDDE8-9239-4BB1-907E-AACD73EFDC98}" type="datetimeFigureOut">
              <a:rPr lang="ru-RU" smtClean="0"/>
              <a:t>22.10.2013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085143-A8E6-4CA1-B987-1EBC28236A9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5BFDDE8-9239-4BB1-907E-AACD73EFDC98}" type="datetimeFigureOut">
              <a:rPr lang="ru-RU" smtClean="0"/>
              <a:t>22.10.2013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085143-A8E6-4CA1-B987-1EBC28236A9F}"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5BFDDE8-9239-4BB1-907E-AACD73EFDC98}" type="datetimeFigureOut">
              <a:rPr lang="ru-RU" smtClean="0"/>
              <a:t>22.10.2013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085143-A8E6-4CA1-B987-1EBC28236A9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5BFDDE8-9239-4BB1-907E-AACD73EFDC98}" type="datetimeFigureOut">
              <a:rPr lang="ru-RU" smtClean="0"/>
              <a:t>22.10.2013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B085143-A8E6-4CA1-B987-1EBC28236A9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5BFDDE8-9239-4BB1-907E-AACD73EFDC98}" type="datetimeFigureOut">
              <a:rPr lang="ru-RU" smtClean="0"/>
              <a:t>22.10.2013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B085143-A8E6-4CA1-B987-1EBC28236A9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5BFDDE8-9239-4BB1-907E-AACD73EFDC98}" type="datetimeFigureOut">
              <a:rPr lang="ru-RU" smtClean="0"/>
              <a:t>22.10.2013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B085143-A8E6-4CA1-B987-1EBC28236A9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5BFDDE8-9239-4BB1-907E-AACD73EFDC98}" type="datetimeFigureOut">
              <a:rPr lang="ru-RU" smtClean="0"/>
              <a:t>22.10.2013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085143-A8E6-4CA1-B987-1EBC28236A9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5BFDDE8-9239-4BB1-907E-AACD73EFDC98}" type="datetimeFigureOut">
              <a:rPr lang="ru-RU" smtClean="0"/>
              <a:t>22.10.2013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6B085143-A8E6-4CA1-B987-1EBC28236A9F}"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BFDDE8-9239-4BB1-907E-AACD73EFDC98}" type="datetimeFigureOut">
              <a:rPr lang="ru-RU" smtClean="0"/>
              <a:t>22.10.2013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085143-A8E6-4CA1-B987-1EBC28236A9F}"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548680"/>
            <a:ext cx="7851648" cy="1828800"/>
          </a:xfrm>
        </p:spPr>
        <p:txBody>
          <a:bodyPr>
            <a:normAutofit/>
          </a:bodyPr>
          <a:lstStyle/>
          <a:p>
            <a:r>
              <a:rPr lang="ru-RU" sz="6000" dirty="0" err="1" smtClean="0">
                <a:latin typeface="Monotype Corsiva" pitchFamily="66" charset="0"/>
              </a:rPr>
              <a:t>Ана</a:t>
            </a:r>
            <a:r>
              <a:rPr lang="uk-UA" sz="6000" dirty="0" smtClean="0">
                <a:latin typeface="Monotype Corsiva" pitchFamily="66" charset="0"/>
              </a:rPr>
              <a:t>ліз причин девіантної поведінки неповнолітніх</a:t>
            </a:r>
            <a:endParaRPr lang="ru-RU" sz="6000" dirty="0">
              <a:latin typeface="Monotype Corsiva" pitchFamily="66" charset="0"/>
            </a:endParaRPr>
          </a:p>
        </p:txBody>
      </p:sp>
      <p:pic>
        <p:nvPicPr>
          <p:cNvPr id="4" name="Рисунок 3" descr="bb92b1f313a5b2806f0efad21cc.jpg"/>
          <p:cNvPicPr>
            <a:picLocks noChangeAspect="1"/>
          </p:cNvPicPr>
          <p:nvPr/>
        </p:nvPicPr>
        <p:blipFill>
          <a:blip r:embed="rId2" cstate="print"/>
          <a:stretch>
            <a:fillRect/>
          </a:stretch>
        </p:blipFill>
        <p:spPr>
          <a:xfrm>
            <a:off x="2124075" y="2852738"/>
            <a:ext cx="4608513" cy="3597275"/>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703912"/>
          </a:xfrm>
        </p:spPr>
        <p:txBody>
          <a:bodyPr>
            <a:normAutofit fontScale="92500" lnSpcReduction="20000"/>
          </a:bodyPr>
          <a:lstStyle/>
          <a:p>
            <a:pPr algn="ctr">
              <a:defRPr/>
            </a:pPr>
            <a:r>
              <a:rPr lang="uk-UA" sz="3600" i="1" dirty="0" smtClean="0">
                <a:solidFill>
                  <a:srgbClr val="FF0000"/>
                </a:solidFill>
                <a:effectLst>
                  <a:outerShdw blurRad="38100" dist="38100" dir="2700000" algn="tl">
                    <a:srgbClr val="000000">
                      <a:alpha val="43137"/>
                    </a:srgbClr>
                  </a:outerShdw>
                </a:effectLst>
              </a:rPr>
              <a:t>За глибиною та стійкістю антисоціальної спрямованості злочинців розподіляють на такі категорії:</a:t>
            </a:r>
          </a:p>
          <a:p>
            <a:pPr algn="ctr">
              <a:defRPr/>
            </a:pPr>
            <a:r>
              <a:rPr lang="uk-UA" i="1" dirty="0" smtClean="0">
                <a:effectLst>
                  <a:outerShdw blurRad="38100" dist="38100" dir="2700000" algn="tl">
                    <a:srgbClr val="000000">
                      <a:alpha val="43137"/>
                    </a:srgbClr>
                  </a:outerShdw>
                </a:effectLst>
              </a:rPr>
              <a:t>   - ситуативний – злочин вчинено під впливом несприятливих обставин;</a:t>
            </a:r>
          </a:p>
          <a:p>
            <a:pPr algn="ctr">
              <a:defRPr/>
            </a:pPr>
            <a:r>
              <a:rPr lang="uk-UA" i="1" dirty="0" smtClean="0">
                <a:effectLst>
                  <a:outerShdw blurRad="38100" dist="38100" dir="2700000" algn="tl">
                    <a:srgbClr val="000000">
                      <a:alpha val="43137"/>
                    </a:srgbClr>
                  </a:outerShdw>
                </a:effectLst>
              </a:rPr>
              <a:t>   - випадковий – злочин вчинено вперше, а злочинець до цього характеризувався соціально позитивною поведінкою;</a:t>
            </a:r>
          </a:p>
          <a:p>
            <a:pPr algn="ctr">
              <a:defRPr/>
            </a:pPr>
            <a:r>
              <a:rPr lang="uk-UA" i="1" dirty="0" smtClean="0">
                <a:effectLst>
                  <a:outerShdw blurRad="38100" dist="38100" dir="2700000" algn="tl">
                    <a:srgbClr val="000000">
                      <a:alpha val="43137"/>
                    </a:srgbClr>
                  </a:outerShdw>
                </a:effectLst>
              </a:rPr>
              <a:t>   - нестійкий – особа вчинила злочин уперше, проте раніше мала </a:t>
            </a:r>
            <a:r>
              <a:rPr lang="uk-UA" i="1" dirty="0" err="1" smtClean="0">
                <a:effectLst>
                  <a:outerShdw blurRad="38100" dist="38100" dir="2700000" algn="tl">
                    <a:srgbClr val="000000">
                      <a:alpha val="43137"/>
                    </a:srgbClr>
                  </a:outerShdw>
                </a:effectLst>
              </a:rPr>
              <a:t>делінквентну</a:t>
            </a:r>
            <a:r>
              <a:rPr lang="uk-UA" i="1" dirty="0" smtClean="0">
                <a:effectLst>
                  <a:outerShdw blurRad="38100" dist="38100" dir="2700000" algn="tl">
                    <a:srgbClr val="000000">
                      <a:alpha val="43137"/>
                    </a:srgbClr>
                  </a:outerShdw>
                </a:effectLst>
              </a:rPr>
              <a:t> поведінку; </a:t>
            </a:r>
          </a:p>
          <a:p>
            <a:pPr algn="ctr">
              <a:defRPr/>
            </a:pPr>
            <a:r>
              <a:rPr lang="uk-UA" i="1" dirty="0" smtClean="0">
                <a:effectLst>
                  <a:outerShdw blurRad="38100" dist="38100" dir="2700000" algn="tl">
                    <a:srgbClr val="000000">
                      <a:alpha val="43137"/>
                    </a:srgbClr>
                  </a:outerShdw>
                </a:effectLst>
              </a:rPr>
              <a:t>   - злісний – особа раніше вчиняла злочини, проте не притягувалася до відповідальності, чи притягувалася без позбавлення волі;</a:t>
            </a:r>
          </a:p>
          <a:p>
            <a:pPr algn="ctr">
              <a:defRPr/>
            </a:pPr>
            <a:r>
              <a:rPr lang="uk-UA" i="1" dirty="0" smtClean="0">
                <a:effectLst>
                  <a:outerShdw blurRad="38100" dist="38100" dir="2700000" algn="tl">
                    <a:srgbClr val="000000">
                      <a:alpha val="43137"/>
                    </a:srgbClr>
                  </a:outerShdw>
                </a:effectLst>
              </a:rPr>
              <a:t>   - особливо злісний – це рецидивіст, який постійно вчиняє злочини та притягується до відповідальності.</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smtClean="0">
                <a:effectLst>
                  <a:outerShdw blurRad="38100" dist="38100" dir="2700000" algn="tl">
                    <a:srgbClr val="000000">
                      <a:alpha val="43137"/>
                    </a:srgbClr>
                  </a:outerShdw>
                </a:effectLst>
              </a:rPr>
              <a:t>На сьогоднішній день в Україні основними органами й службами в справах неповнолітніх та спеціальними установами, що здійснюють соціальний захист і профілактику правопорушень неповнолітніх є:</a:t>
            </a:r>
            <a:endParaRPr lang="ru-RU" sz="2800" dirty="0"/>
          </a:p>
        </p:txBody>
      </p:sp>
      <p:sp>
        <p:nvSpPr>
          <p:cNvPr id="3" name="Содержимое 2"/>
          <p:cNvSpPr>
            <a:spLocks noGrp="1"/>
          </p:cNvSpPr>
          <p:nvPr>
            <p:ph idx="1"/>
          </p:nvPr>
        </p:nvSpPr>
        <p:spPr>
          <a:xfrm>
            <a:off x="457200" y="1935480"/>
            <a:ext cx="8229600" cy="4661872"/>
          </a:xfrm>
        </p:spPr>
        <p:txBody>
          <a:bodyPr>
            <a:normAutofit fontScale="47500" lnSpcReduction="20000"/>
          </a:bodyPr>
          <a:lstStyle/>
          <a:p>
            <a:pPr>
              <a:buNone/>
              <a:defRPr/>
            </a:pPr>
            <a:r>
              <a:rPr lang="uk-UA" sz="3800" dirty="0" smtClean="0"/>
              <a:t>1. Державний комітет України у справах сім’ї та молоді, республіканський комітет у справах сім’ї та молоді Автономної Республіки Крим, служби у справах неповнолітніх обласних, Київської та Севастопольської міських, районних державних адміністрацій, виконавчих органів місцевих і районних у містах рад.</a:t>
            </a:r>
          </a:p>
          <a:p>
            <a:pPr>
              <a:buNone/>
              <a:defRPr/>
            </a:pPr>
            <a:r>
              <a:rPr lang="uk-UA" sz="3800" dirty="0" smtClean="0"/>
              <a:t>   2. Школи соціальної реабілітації та професійно-технічні училища соціальної реабілітації.</a:t>
            </a:r>
          </a:p>
          <a:p>
            <a:pPr>
              <a:buNone/>
              <a:defRPr/>
            </a:pPr>
            <a:r>
              <a:rPr lang="uk-UA" sz="3800" dirty="0" smtClean="0"/>
              <a:t>   3. Центри медико-соціальної реабілітації неповнолітніх.</a:t>
            </a:r>
          </a:p>
          <a:p>
            <a:pPr>
              <a:buNone/>
              <a:defRPr/>
            </a:pPr>
            <a:r>
              <a:rPr lang="uk-UA" sz="3800" dirty="0" smtClean="0"/>
              <a:t>   4. Притулки для неповнолітніх.</a:t>
            </a:r>
          </a:p>
          <a:p>
            <a:pPr>
              <a:buNone/>
              <a:defRPr/>
            </a:pPr>
            <a:r>
              <a:rPr lang="uk-UA" sz="3800" dirty="0" smtClean="0"/>
              <a:t>   5. Суди.</a:t>
            </a:r>
          </a:p>
          <a:p>
            <a:pPr>
              <a:buNone/>
              <a:defRPr/>
            </a:pPr>
            <a:r>
              <a:rPr lang="uk-UA" sz="3800" dirty="0" smtClean="0"/>
              <a:t>   6. Кримінальна міліція у справах неповнолітніх.</a:t>
            </a:r>
          </a:p>
          <a:p>
            <a:pPr>
              <a:buNone/>
              <a:defRPr/>
            </a:pPr>
            <a:r>
              <a:rPr lang="uk-UA" sz="3800" dirty="0" smtClean="0"/>
              <a:t>   7. Приймальники-розподільники для неповнолітніх.</a:t>
            </a:r>
          </a:p>
          <a:p>
            <a:pPr>
              <a:buNone/>
              <a:defRPr/>
            </a:pPr>
            <a:r>
              <a:rPr lang="uk-UA" sz="3800" dirty="0" smtClean="0"/>
              <a:t>   8. Виховно-трудові колонії державного департаменту України з питань виконання покарань.</a:t>
            </a:r>
          </a:p>
          <a:p>
            <a:pPr>
              <a:buNone/>
              <a:defRPr/>
            </a:pPr>
            <a:r>
              <a:rPr lang="uk-UA" sz="3800" dirty="0" smtClean="0"/>
              <a:t>   9. Інші органи виконавчої влади, органи місцевого самоврядування, підприємства, установи та організації, окремі громадяни, що беруть участь у здійсненні соціального захисту та профілактики правопорушень неповнолітніх у межах своєї компетенції.</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4000" i="1" dirty="0" smtClean="0">
                <a:effectLst>
                  <a:outerShdw blurRad="38100" dist="38100" dir="2700000" algn="tl">
                    <a:srgbClr val="000000">
                      <a:alpha val="43137"/>
                    </a:srgbClr>
                  </a:outerShdw>
                </a:effectLst>
              </a:rPr>
              <a:t>КРИМІНАЛЬНА ВІДПОВІДАЛЬНІСТЬ НЕПОВНОЛІТНІХ</a:t>
            </a:r>
            <a:endParaRPr lang="ru-RU" sz="4000" dirty="0"/>
          </a:p>
        </p:txBody>
      </p:sp>
      <p:sp>
        <p:nvSpPr>
          <p:cNvPr id="3" name="Содержимое 2"/>
          <p:cNvSpPr>
            <a:spLocks noGrp="1"/>
          </p:cNvSpPr>
          <p:nvPr>
            <p:ph idx="1"/>
          </p:nvPr>
        </p:nvSpPr>
        <p:spPr>
          <a:xfrm>
            <a:off x="457200" y="1935480"/>
            <a:ext cx="8229600" cy="4517856"/>
          </a:xfrm>
        </p:spPr>
        <p:txBody>
          <a:bodyPr>
            <a:normAutofit fontScale="62500" lnSpcReduction="20000"/>
          </a:bodyPr>
          <a:lstStyle/>
          <a:p>
            <a:pPr algn="ctr">
              <a:buNone/>
              <a:defRPr/>
            </a:pPr>
            <a:r>
              <a:rPr lang="uk-UA" sz="2800" dirty="0" smtClean="0">
                <a:effectLst>
                  <a:outerShdw blurRad="38100" dist="38100" dir="2700000" algn="tl">
                    <a:srgbClr val="000000">
                      <a:alpha val="43137"/>
                    </a:srgbClr>
                  </a:outerShdw>
                </a:effectLst>
              </a:rPr>
              <a:t>Встановлення певного мінімального віку кримінальної відповідальності пов'язане з фізіологічним процесом поступового формування здатностей особи після досягнення певного віку усвідомлювати свої дії та керувати ними й розуміти небезпечність вчинюваних дій.</a:t>
            </a:r>
          </a:p>
          <a:p>
            <a:pPr algn="ctr">
              <a:buNone/>
              <a:defRPr/>
            </a:pPr>
            <a:r>
              <a:rPr lang="uk-UA" sz="2800" dirty="0" smtClean="0">
                <a:effectLst>
                  <a:outerShdw blurRad="38100" dist="38100" dir="2700000" algn="tl">
                    <a:srgbClr val="000000">
                      <a:alpha val="43137"/>
                    </a:srgbClr>
                  </a:outerShdw>
                </a:effectLst>
              </a:rPr>
              <a:t>Згідно зі ст. 22 Кримінального Кодексу України (надалі - </a:t>
            </a:r>
            <a:r>
              <a:rPr lang="uk-UA" sz="2800" dirty="0" err="1" smtClean="0">
                <a:effectLst>
                  <a:outerShdw blurRad="38100" dist="38100" dir="2700000" algn="tl">
                    <a:srgbClr val="000000">
                      <a:alpha val="43137"/>
                    </a:srgbClr>
                  </a:outerShdw>
                </a:effectLst>
              </a:rPr>
              <a:t>ККУ</a:t>
            </a:r>
            <a:r>
              <a:rPr lang="uk-UA" sz="2800" dirty="0" smtClean="0">
                <a:effectLst>
                  <a:outerShdw blurRad="38100" dist="38100" dir="2700000" algn="tl">
                    <a:srgbClr val="000000">
                      <a:alpha val="43137"/>
                    </a:srgbClr>
                  </a:outerShdw>
                </a:effectLst>
              </a:rPr>
              <a:t>), відповідальність за деякі злочини настає з 14 років. Тому перелік злочинів, за які можлива кримінальна відповідальність, обумовлений головним чином не їхньою тяжкістю (як це помилково вважають), а саме можливістю усвідомлювати суспільно небезпечний характер відповідних дій навіть у 14-річному віці.</a:t>
            </a:r>
          </a:p>
          <a:p>
            <a:pPr algn="ctr">
              <a:buNone/>
              <a:defRPr/>
            </a:pPr>
            <a:r>
              <a:rPr lang="uk-UA" sz="2800" dirty="0" smtClean="0"/>
              <a:t>  </a:t>
            </a:r>
            <a:r>
              <a:rPr lang="uk-UA" sz="2800" dirty="0" smtClean="0">
                <a:effectLst>
                  <a:outerShdw blurRad="38100" dist="38100" dir="2700000" algn="tl">
                    <a:srgbClr val="000000">
                      <a:alpha val="43137"/>
                    </a:srgbClr>
                  </a:outerShdw>
                </a:effectLst>
              </a:rPr>
              <a:t>Вчинення злочину неповнолітніми розглядається як пом'якшуюча обставина. </a:t>
            </a:r>
          </a:p>
          <a:p>
            <a:pPr>
              <a:buNone/>
              <a:defRPr/>
            </a:pPr>
            <a:r>
              <a:rPr lang="uk-UA" sz="2800" dirty="0" smtClean="0">
                <a:solidFill>
                  <a:srgbClr val="FF0000"/>
                </a:solidFill>
                <a:effectLst>
                  <a:outerShdw blurRad="38100" dist="38100" dir="2700000" algn="tl">
                    <a:srgbClr val="000000">
                      <a:alpha val="43137"/>
                    </a:srgbClr>
                  </a:outerShdw>
                </a:effectLst>
              </a:rPr>
              <a:t>Основними видами покарань неповнолітніх є:</a:t>
            </a:r>
          </a:p>
          <a:p>
            <a:pPr>
              <a:buNone/>
              <a:defRPr/>
            </a:pPr>
            <a:r>
              <a:rPr lang="uk-UA" sz="2800" dirty="0" smtClean="0">
                <a:solidFill>
                  <a:srgbClr val="FF0000"/>
                </a:solidFill>
                <a:effectLst>
                  <a:outerShdw blurRad="38100" dist="38100" dir="2700000" algn="tl">
                    <a:srgbClr val="000000">
                      <a:alpha val="43137"/>
                    </a:srgbClr>
                  </a:outerShdw>
                </a:effectLst>
              </a:rPr>
              <a:t>- штраф;</a:t>
            </a:r>
          </a:p>
          <a:p>
            <a:pPr>
              <a:buNone/>
              <a:defRPr/>
            </a:pPr>
            <a:r>
              <a:rPr lang="uk-UA" sz="2800" dirty="0" smtClean="0">
                <a:solidFill>
                  <a:srgbClr val="FF0000"/>
                </a:solidFill>
                <a:effectLst>
                  <a:outerShdw blurRad="38100" dist="38100" dir="2700000" algn="tl">
                    <a:srgbClr val="000000">
                      <a:alpha val="43137"/>
                    </a:srgbClr>
                  </a:outerShdw>
                </a:effectLst>
              </a:rPr>
              <a:t>- громадські роботи;</a:t>
            </a:r>
          </a:p>
          <a:p>
            <a:pPr>
              <a:buNone/>
              <a:defRPr/>
            </a:pPr>
            <a:r>
              <a:rPr lang="uk-UA" sz="2800" dirty="0" smtClean="0">
                <a:solidFill>
                  <a:srgbClr val="FF0000"/>
                </a:solidFill>
                <a:effectLst>
                  <a:outerShdw blurRad="38100" dist="38100" dir="2700000" algn="tl">
                    <a:srgbClr val="000000">
                      <a:alpha val="43137"/>
                    </a:srgbClr>
                  </a:outerShdw>
                </a:effectLst>
              </a:rPr>
              <a:t>- виправні роботи;</a:t>
            </a:r>
          </a:p>
          <a:p>
            <a:pPr>
              <a:buNone/>
              <a:defRPr/>
            </a:pPr>
            <a:r>
              <a:rPr lang="uk-UA" sz="2800" dirty="0" smtClean="0">
                <a:solidFill>
                  <a:srgbClr val="FF0000"/>
                </a:solidFill>
                <a:effectLst>
                  <a:outerShdw blurRad="38100" dist="38100" dir="2700000" algn="tl">
                    <a:srgbClr val="000000">
                      <a:alpha val="43137"/>
                    </a:srgbClr>
                  </a:outerShdw>
                </a:effectLst>
              </a:rPr>
              <a:t>- арешт;</a:t>
            </a:r>
          </a:p>
          <a:p>
            <a:pPr>
              <a:buNone/>
              <a:defRPr/>
            </a:pPr>
            <a:r>
              <a:rPr lang="uk-UA" sz="2800" dirty="0" smtClean="0">
                <a:solidFill>
                  <a:srgbClr val="FF0000"/>
                </a:solidFill>
                <a:effectLst>
                  <a:outerShdw blurRad="38100" dist="38100" dir="2700000" algn="tl">
                    <a:srgbClr val="000000">
                      <a:alpha val="43137"/>
                    </a:srgbClr>
                  </a:outerShdw>
                </a:effectLst>
              </a:rPr>
              <a:t>- позбавлення волі на певний строк.</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716800"/>
          </a:xfrm>
        </p:spPr>
        <p:txBody>
          <a:bodyPr>
            <a:noAutofit/>
          </a:bodyPr>
          <a:lstStyle/>
          <a:p>
            <a:pPr algn="ctr"/>
            <a:r>
              <a:rPr lang="uk-UA" sz="2400" i="1" dirty="0" smtClean="0">
                <a:effectLst>
                  <a:outerShdw blurRad="38100" dist="38100" dir="2700000" algn="tl">
                    <a:srgbClr val="000000">
                      <a:alpha val="43137"/>
                    </a:srgbClr>
                  </a:outerShdw>
                </a:effectLst>
              </a:rPr>
              <a:t>Таким чином, детальний аналіз причин правопорушень неповнолітніх дає змогу окреслити основні напрями діяльності різних соціальних інститутів, установ, громадських організацій, кожної молодої людини, що спрямовані на зниження рівня злочинності та правопорушень серед неповнолітніх, а саме:</a:t>
            </a:r>
            <a:endParaRPr lang="ru-RU" sz="2400" dirty="0"/>
          </a:p>
        </p:txBody>
      </p:sp>
      <p:sp>
        <p:nvSpPr>
          <p:cNvPr id="3" name="Содержимое 2"/>
          <p:cNvSpPr>
            <a:spLocks noGrp="1"/>
          </p:cNvSpPr>
          <p:nvPr>
            <p:ph idx="1"/>
          </p:nvPr>
        </p:nvSpPr>
        <p:spPr>
          <a:xfrm>
            <a:off x="457200" y="2636912"/>
            <a:ext cx="8229600" cy="3960440"/>
          </a:xfrm>
        </p:spPr>
        <p:txBody>
          <a:bodyPr>
            <a:noAutofit/>
          </a:bodyPr>
          <a:lstStyle/>
          <a:p>
            <a:pPr algn="ctr">
              <a:buNone/>
              <a:defRPr/>
            </a:pPr>
            <a:r>
              <a:rPr lang="uk-UA" sz="1800" dirty="0" smtClean="0">
                <a:solidFill>
                  <a:srgbClr val="FF0000"/>
                </a:solidFill>
                <a:latin typeface="Monotype Corsiva" pitchFamily="66" charset="0"/>
                <a:cs typeface="Times New Roman" pitchFamily="18" charset="0"/>
              </a:rPr>
              <a:t> - зниження рівня безробіття, особливо молодіжного;</a:t>
            </a:r>
          </a:p>
          <a:p>
            <a:pPr algn="ctr">
              <a:buNone/>
              <a:defRPr/>
            </a:pPr>
            <a:r>
              <a:rPr lang="uk-UA" sz="1800" dirty="0" smtClean="0">
                <a:solidFill>
                  <a:srgbClr val="FF0000"/>
                </a:solidFill>
                <a:latin typeface="Monotype Corsiva" pitchFamily="66" charset="0"/>
                <a:cs typeface="Times New Roman" pitchFamily="18" charset="0"/>
              </a:rPr>
              <a:t>   - соціальна допомога малозабезпеченим, молодим, неблагополучним, асоціальним сім’ям та її спрямованість на подальший саморозвиток кожної сім’ї;</a:t>
            </a:r>
          </a:p>
          <a:p>
            <a:pPr algn="ctr">
              <a:buNone/>
              <a:defRPr/>
            </a:pPr>
            <a:r>
              <a:rPr lang="uk-UA" sz="1800" dirty="0" smtClean="0">
                <a:solidFill>
                  <a:srgbClr val="FF0000"/>
                </a:solidFill>
                <a:latin typeface="Monotype Corsiva" pitchFamily="66" charset="0"/>
                <a:cs typeface="Times New Roman" pitchFamily="18" charset="0"/>
              </a:rPr>
              <a:t>   - правове виховання дитини в сім’ї, набуття необхідних соціальних умінь;</a:t>
            </a:r>
          </a:p>
          <a:p>
            <a:pPr algn="ctr">
              <a:buNone/>
              <a:defRPr/>
            </a:pPr>
            <a:r>
              <a:rPr lang="uk-UA" sz="1800" dirty="0" smtClean="0">
                <a:solidFill>
                  <a:srgbClr val="FF0000"/>
                </a:solidFill>
                <a:latin typeface="Monotype Corsiva" pitchFamily="66" charset="0"/>
                <a:cs typeface="Times New Roman" pitchFamily="18" charset="0"/>
              </a:rPr>
              <a:t>   - високий рівень правового виховання учнів у школі;</a:t>
            </a:r>
          </a:p>
          <a:p>
            <a:pPr algn="ctr">
              <a:buNone/>
              <a:defRPr/>
            </a:pPr>
            <a:r>
              <a:rPr lang="uk-UA" sz="1800" dirty="0" smtClean="0">
                <a:solidFill>
                  <a:srgbClr val="FF0000"/>
                </a:solidFill>
                <a:latin typeface="Monotype Corsiva" pitchFamily="66" charset="0"/>
                <a:cs typeface="Times New Roman" pitchFamily="18" charset="0"/>
              </a:rPr>
              <a:t>   - корекція проявів агресивної поведінки неповнолітніх;</a:t>
            </a:r>
          </a:p>
          <a:p>
            <a:pPr algn="ctr">
              <a:buNone/>
              <a:defRPr/>
            </a:pPr>
            <a:r>
              <a:rPr lang="uk-UA" sz="1800" dirty="0" smtClean="0">
                <a:solidFill>
                  <a:srgbClr val="FF0000"/>
                </a:solidFill>
                <a:latin typeface="Monotype Corsiva" pitchFamily="66" charset="0"/>
                <a:cs typeface="Times New Roman" pitchFamily="18" charset="0"/>
              </a:rPr>
              <a:t>   - запобігання переходу девіантної поведінки неповнолітніх у кримінальну;</a:t>
            </a:r>
          </a:p>
          <a:p>
            <a:pPr algn="ctr">
              <a:buNone/>
              <a:defRPr/>
            </a:pPr>
            <a:r>
              <a:rPr lang="uk-UA" sz="1800" dirty="0" smtClean="0">
                <a:solidFill>
                  <a:srgbClr val="FF0000"/>
                </a:solidFill>
                <a:latin typeface="Monotype Corsiva" pitchFamily="66" charset="0"/>
                <a:cs typeface="Times New Roman" pitchFamily="18" charset="0"/>
              </a:rPr>
              <a:t>   - підвищення успішності дитини в навчальній діяльності, взаємостосунках з однолітками;</a:t>
            </a:r>
          </a:p>
          <a:p>
            <a:pPr algn="ctr">
              <a:buNone/>
              <a:defRPr/>
            </a:pPr>
            <a:r>
              <a:rPr lang="uk-UA" sz="1800" dirty="0" smtClean="0">
                <a:solidFill>
                  <a:srgbClr val="FF0000"/>
                </a:solidFill>
                <a:latin typeface="Monotype Corsiva" pitchFamily="66" charset="0"/>
                <a:cs typeface="Times New Roman" pitchFamily="18" charset="0"/>
              </a:rPr>
              <a:t>   - розвиток системи позашкільних дозвільних закладів, здебільшого безплатних;</a:t>
            </a:r>
          </a:p>
          <a:p>
            <a:pPr algn="ctr">
              <a:buNone/>
              <a:defRPr/>
            </a:pPr>
            <a:r>
              <a:rPr lang="uk-UA" sz="1800" dirty="0" smtClean="0">
                <a:solidFill>
                  <a:srgbClr val="FF0000"/>
                </a:solidFill>
                <a:latin typeface="Monotype Corsiva" pitchFamily="66" charset="0"/>
                <a:cs typeface="Times New Roman" pitchFamily="18" charset="0"/>
              </a:rPr>
              <a:t>   - підвищення ефективності роботи правоохоронних органів щодо попередження, розкриття злочинів;</a:t>
            </a:r>
          </a:p>
          <a:p>
            <a:pPr algn="ctr">
              <a:buNone/>
              <a:defRPr/>
            </a:pPr>
            <a:r>
              <a:rPr lang="uk-UA" sz="1800" dirty="0" smtClean="0">
                <a:solidFill>
                  <a:srgbClr val="FF0000"/>
                </a:solidFill>
                <a:latin typeface="Monotype Corsiva" pitchFamily="66" charset="0"/>
                <a:cs typeface="Times New Roman" pitchFamily="18" charset="0"/>
              </a:rPr>
              <a:t>   - широка соціальна реклама, спрямована на формування правової культури населення загалом.</a:t>
            </a:r>
            <a:endParaRPr lang="ru-RU" sz="1800" dirty="0">
              <a:latin typeface="Monotype Corsiva" pitchFamily="66"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73216"/>
            <a:ext cx="8229600" cy="1224136"/>
          </a:xfrm>
        </p:spPr>
        <p:txBody>
          <a:bodyPr/>
          <a:lstStyle/>
          <a:p>
            <a:r>
              <a:rPr lang="uk-UA" sz="2800" i="1" dirty="0" smtClean="0">
                <a:effectLst>
                  <a:outerShdw blurRad="38100" dist="38100" dir="2700000" algn="tl">
                    <a:srgbClr val="000000">
                      <a:alpha val="43137"/>
                    </a:srgbClr>
                  </a:outerShdw>
                </a:effectLst>
              </a:rPr>
              <a:t>Заступник директора з ВР </a:t>
            </a:r>
            <a:br>
              <a:rPr lang="uk-UA" sz="2800" i="1" dirty="0" smtClean="0">
                <a:effectLst>
                  <a:outerShdw blurRad="38100" dist="38100" dir="2700000" algn="tl">
                    <a:srgbClr val="000000">
                      <a:alpha val="43137"/>
                    </a:srgbClr>
                  </a:outerShdw>
                </a:effectLst>
              </a:rPr>
            </a:br>
            <a:r>
              <a:rPr lang="uk-UA" sz="2800" i="1" dirty="0" smtClean="0">
                <a:effectLst>
                  <a:outerShdw blurRad="38100" dist="38100" dir="2700000" algn="tl">
                    <a:srgbClr val="000000">
                      <a:alpha val="43137"/>
                    </a:srgbClr>
                  </a:outerShdw>
                </a:effectLst>
              </a:rPr>
              <a:t>Пащенко Олена Володимирівна</a:t>
            </a:r>
            <a:endParaRPr lang="ru-RU" dirty="0"/>
          </a:p>
        </p:txBody>
      </p:sp>
      <p:pic>
        <p:nvPicPr>
          <p:cNvPr id="4" name="Рисунок 3" descr="x_a6b828ce.jpg"/>
          <p:cNvPicPr>
            <a:picLocks noChangeAspect="1"/>
          </p:cNvPicPr>
          <p:nvPr/>
        </p:nvPicPr>
        <p:blipFill>
          <a:blip r:embed="rId2" cstate="print"/>
          <a:stretch>
            <a:fillRect/>
          </a:stretch>
        </p:blipFill>
        <p:spPr>
          <a:xfrm>
            <a:off x="1331640" y="836712"/>
            <a:ext cx="6552728" cy="4357565"/>
          </a:xfrm>
          <a:prstGeom prst="snip2DiagRect">
            <a:avLst/>
          </a:prstGeom>
          <a:solidFill>
            <a:srgbClr val="FFFFFF">
              <a:shade val="85000"/>
            </a:srgbClr>
          </a:solidFill>
          <a:ln w="88900" cap="sq">
            <a:solidFill>
              <a:srgbClr val="FFFFFF"/>
            </a:solidFill>
            <a:miter lim="800000"/>
          </a:ln>
          <a:effectLst>
            <a:glow rad="228600">
              <a:schemeClr val="accent6">
                <a:satMod val="175000"/>
                <a:alpha val="40000"/>
              </a:schemeClr>
            </a:glow>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7500" lnSpcReduction="20000"/>
          </a:bodyPr>
          <a:lstStyle/>
          <a:p>
            <a:pPr>
              <a:buNone/>
            </a:pPr>
            <a:r>
              <a:rPr lang="uk-UA" sz="2800" dirty="0" smtClean="0"/>
              <a:t> На сьогоднішній день проблема правопорушень неповнолітніх є і залишається однією з гострих проблем українського суспільства. Над пошуком шляхів її вирішення працює широке коло фахівців різних наукових галузей: кримінології, юриспруденції, психології, педагогіки, соціальної педагогіки, соціології, правознавства тощо.</a:t>
            </a:r>
          </a:p>
          <a:p>
            <a:pPr>
              <a:buNone/>
            </a:pPr>
            <a:r>
              <a:rPr lang="uk-UA" sz="2800" dirty="0" smtClean="0"/>
              <a:t>      </a:t>
            </a:r>
            <a:r>
              <a:rPr lang="uk-UA" sz="2800" b="1" dirty="0" smtClean="0"/>
              <a:t>За статистичними даними на сьогодні злочинність неповнолітніх має таку структуру: </a:t>
            </a:r>
          </a:p>
          <a:p>
            <a:r>
              <a:rPr lang="uk-UA" sz="2800" i="1" dirty="0" smtClean="0"/>
              <a:t>злочини, пов’язані з наркотиками – 2,8 %; </a:t>
            </a:r>
          </a:p>
          <a:p>
            <a:r>
              <a:rPr lang="uk-UA" sz="2800" i="1" dirty="0" smtClean="0"/>
              <a:t>хуліганство – 6,2 %; </a:t>
            </a:r>
          </a:p>
          <a:p>
            <a:r>
              <a:rPr lang="uk-UA" sz="2800" i="1" dirty="0" smtClean="0"/>
              <a:t>крадіжки – 70,5 %; </a:t>
            </a:r>
          </a:p>
          <a:p>
            <a:r>
              <a:rPr lang="uk-UA" sz="2800" i="1" dirty="0" smtClean="0"/>
              <a:t>злочини проти життя та здоров’я – 2,1 %; </a:t>
            </a:r>
          </a:p>
          <a:p>
            <a:r>
              <a:rPr lang="uk-UA" sz="2800" i="1" dirty="0" smtClean="0"/>
              <a:t>інше – 9,4 %.</a:t>
            </a:r>
            <a:endParaRPr lang="ru-RU" dirty="0"/>
          </a:p>
        </p:txBody>
      </p:sp>
      <p:sp>
        <p:nvSpPr>
          <p:cNvPr id="4" name="Заголовок 1"/>
          <p:cNvSpPr>
            <a:spLocks noGrp="1"/>
          </p:cNvSpPr>
          <p:nvPr>
            <p:ph type="title"/>
          </p:nvPr>
        </p:nvSpPr>
        <p:spPr/>
        <p:txBody>
          <a:bodyPr/>
          <a:lstStyle/>
          <a:p>
            <a:pPr eaLnBrk="1" hangingPunct="1"/>
            <a:r>
              <a:rPr lang="uk-UA" i="1" dirty="0" smtClean="0"/>
              <a:t>Загальна інформація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143000"/>
          </a:xfrm>
        </p:spPr>
        <p:txBody>
          <a:bodyPr>
            <a:normAutofit fontScale="90000"/>
          </a:bodyPr>
          <a:lstStyle/>
          <a:p>
            <a:pPr algn="ctr"/>
            <a:r>
              <a:rPr lang="ru-RU" sz="4400" i="1" dirty="0" smtClean="0"/>
              <a:t> </a:t>
            </a:r>
            <a:r>
              <a:rPr lang="uk-UA" sz="5400" i="1" dirty="0" smtClean="0">
                <a:latin typeface="Monotype Corsiva" pitchFamily="66" charset="0"/>
              </a:rPr>
              <a:t>Основними причинами правопорушень неповнолітніх є:</a:t>
            </a:r>
            <a:endParaRPr lang="ru-RU" dirty="0">
              <a:latin typeface="Monotype Corsiva" pitchFamily="66" charset="0"/>
            </a:endParaRPr>
          </a:p>
        </p:txBody>
      </p:sp>
      <p:sp>
        <p:nvSpPr>
          <p:cNvPr id="3" name="Содержимое 2"/>
          <p:cNvSpPr>
            <a:spLocks noGrp="1"/>
          </p:cNvSpPr>
          <p:nvPr>
            <p:ph idx="1"/>
          </p:nvPr>
        </p:nvSpPr>
        <p:spPr>
          <a:xfrm>
            <a:off x="395536" y="1412776"/>
            <a:ext cx="8229600" cy="2285608"/>
          </a:xfrm>
        </p:spPr>
        <p:txBody>
          <a:bodyPr>
            <a:normAutofit/>
          </a:bodyPr>
          <a:lstStyle/>
          <a:p>
            <a:r>
              <a:rPr lang="uk-UA" sz="2000" dirty="0" smtClean="0"/>
              <a:t> 1. </a:t>
            </a:r>
            <a:r>
              <a:rPr lang="uk-UA" sz="2000" b="1" dirty="0" smtClean="0"/>
              <a:t>Соціально-економічні:</a:t>
            </a:r>
            <a:r>
              <a:rPr lang="uk-UA" sz="2000" dirty="0" smtClean="0"/>
              <a:t> зубожіння населення; відсутність цивілізованих ринкових відносин; розвиток тіньової економіки; зростання в суспільстві соціальної напруги, рівня безробіття, зокрема серед молоді (кожний третій випускник школи й ПТУ та кожний п’ятий випускник вищих навчальних закладів – безробітні). Окрім цього, політична нестабільність загострює економічну та соціальну ситуацію в Україні.</a:t>
            </a:r>
            <a:endParaRPr lang="ru-RU" sz="2000" dirty="0"/>
          </a:p>
        </p:txBody>
      </p:sp>
      <p:pic>
        <p:nvPicPr>
          <p:cNvPr id="4" name="Рисунок 3" descr="nini.jpg"/>
          <p:cNvPicPr>
            <a:picLocks noChangeAspect="1"/>
          </p:cNvPicPr>
          <p:nvPr/>
        </p:nvPicPr>
        <p:blipFill>
          <a:blip r:embed="rId2" cstate="print"/>
          <a:srcRect/>
          <a:stretch>
            <a:fillRect/>
          </a:stretch>
        </p:blipFill>
        <p:spPr bwMode="auto">
          <a:xfrm>
            <a:off x="2339752" y="3717032"/>
            <a:ext cx="4176712" cy="292893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933056"/>
            <a:ext cx="8229600" cy="2391544"/>
          </a:xfrm>
        </p:spPr>
        <p:txBody>
          <a:bodyPr>
            <a:normAutofit fontScale="70000" lnSpcReduction="20000"/>
          </a:bodyPr>
          <a:lstStyle/>
          <a:p>
            <a:r>
              <a:rPr lang="uk-UA" sz="2800" dirty="0" smtClean="0"/>
              <a:t>2. </a:t>
            </a:r>
            <a:r>
              <a:rPr lang="uk-UA" sz="2800" b="1" dirty="0" smtClean="0"/>
              <a:t>Несприятливе сімейне оточення</a:t>
            </a:r>
            <a:r>
              <a:rPr lang="uk-UA" sz="2800" dirty="0" smtClean="0"/>
              <a:t> (сорок відсотків неповнолітніх правопорушників виховувалося в неблагополучних сім’ях: з них 30 % – у неповних, 45% – у конфліктних, 25 % - в асоціальних і кримінальних сім’ях). У той же час шістдесят відсотків неповнолітніх правопорушників виховувалося в зовнішньо благополучних сім’ях, проте, з них 55 % виховувалося в матеріально незабезпечених сім’ях, 35 % – у сім’ях із низьким культурно-освітнім рівнем батьків, а 10 % – у досить заможних родинах).</a:t>
            </a:r>
            <a:endParaRPr lang="ru-RU" dirty="0"/>
          </a:p>
        </p:txBody>
      </p:sp>
      <p:pic>
        <p:nvPicPr>
          <p:cNvPr id="4" name="Рисунок 3" descr="parentsarguing_682_618692a.jpg"/>
          <p:cNvPicPr>
            <a:picLocks noChangeAspect="1"/>
          </p:cNvPicPr>
          <p:nvPr/>
        </p:nvPicPr>
        <p:blipFill>
          <a:blip r:embed="rId2" cstate="print"/>
          <a:srcRect/>
          <a:stretch>
            <a:fillRect/>
          </a:stretch>
        </p:blipFill>
        <p:spPr bwMode="auto">
          <a:xfrm>
            <a:off x="1619672" y="116632"/>
            <a:ext cx="5616575" cy="370681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05064"/>
            <a:ext cx="8229600" cy="2319536"/>
          </a:xfrm>
        </p:spPr>
        <p:txBody>
          <a:bodyPr>
            <a:normAutofit fontScale="62500" lnSpcReduction="20000"/>
          </a:bodyPr>
          <a:lstStyle/>
          <a:p>
            <a:pPr>
              <a:buNone/>
            </a:pPr>
            <a:r>
              <a:rPr lang="uk-UA" sz="2800" dirty="0" smtClean="0"/>
              <a:t> 3. </a:t>
            </a:r>
            <a:r>
              <a:rPr lang="uk-UA" sz="2800" b="1" dirty="0" smtClean="0"/>
              <a:t>Проблеми у взаємостосунках неповнолітнього в шкільному середовищі</a:t>
            </a:r>
            <a:r>
              <a:rPr lang="uk-UA" sz="2800" dirty="0" smtClean="0"/>
              <a:t> (антипедагогічні методи роботи вчителів із важковиховуваною дитиною, конфліктні ситуації в класному колективі, неуспішність у навчанні, слабкий зв’язок між школою та сім’єю).</a:t>
            </a:r>
          </a:p>
          <a:p>
            <a:pPr>
              <a:buNone/>
            </a:pPr>
            <a:r>
              <a:rPr lang="uk-UA" sz="2800" dirty="0" smtClean="0"/>
              <a:t>      </a:t>
            </a:r>
            <a:r>
              <a:rPr lang="uk-UA" sz="2800" b="1" dirty="0" smtClean="0"/>
              <a:t>Окремо потрібно виділити низький рівень правової освіти та виховання в школі та сім’ї й формування на цій основі правового нігілізму – негативного або байдужого ставлення до норм державного права.</a:t>
            </a:r>
            <a:endParaRPr lang="ru-RU" dirty="0"/>
          </a:p>
        </p:txBody>
      </p:sp>
      <p:pic>
        <p:nvPicPr>
          <p:cNvPr id="4" name="Рисунок 3" descr="163355.jpg"/>
          <p:cNvPicPr>
            <a:picLocks noChangeAspect="1"/>
          </p:cNvPicPr>
          <p:nvPr/>
        </p:nvPicPr>
        <p:blipFill>
          <a:blip r:embed="rId2" cstate="print"/>
          <a:srcRect/>
          <a:stretch>
            <a:fillRect/>
          </a:stretch>
        </p:blipFill>
        <p:spPr bwMode="auto">
          <a:xfrm>
            <a:off x="1691680" y="116632"/>
            <a:ext cx="5764213" cy="38322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2" presetClass="emph" presetSubtype="0" fill="hold" nodeType="clickEffect">
                                  <p:stCondLst>
                                    <p:cond delay="0"/>
                                  </p:stCondLst>
                                  <p:childTnLst>
                                    <p:animClr clrSpc="rgb" dir="cw">
                                      <p:cBhvr override="childStyle">
                                        <p:cTn id="13" dur="100" fill="hold"/>
                                        <p:tgtEl>
                                          <p:spTgt spid="4"/>
                                        </p:tgtEl>
                                        <p:attrNameLst>
                                          <p:attrName>style.color</p:attrName>
                                        </p:attrNameLst>
                                      </p:cBhvr>
                                      <p:to>
                                        <a:schemeClr val="accent2"/>
                                      </p:to>
                                    </p:animClr>
                                    <p:animClr clrSpc="rgb" dir="cw">
                                      <p:cBhvr>
                                        <p:cTn id="14" dur="100" fill="hold"/>
                                        <p:tgtEl>
                                          <p:spTgt spid="4"/>
                                        </p:tgtEl>
                                        <p:attrNameLst>
                                          <p:attrName>fillcolor</p:attrName>
                                        </p:attrNameLst>
                                      </p:cBhvr>
                                      <p:to>
                                        <a:schemeClr val="accent2"/>
                                      </p:to>
                                    </p:animClr>
                                    <p:set>
                                      <p:cBhvr>
                                        <p:cTn id="15" dur="100" fill="hold"/>
                                        <p:tgtEl>
                                          <p:spTgt spid="4"/>
                                        </p:tgtEl>
                                        <p:attrNameLst>
                                          <p:attrName>fill.type</p:attrName>
                                        </p:attrNameLst>
                                      </p:cBhvr>
                                      <p:to>
                                        <p:strVal val="solid"/>
                                      </p:to>
                                    </p:set>
                                    <p:set>
                                      <p:cBhvr>
                                        <p:cTn id="16" dur="100" fill="hold"/>
                                        <p:tgtEl>
                                          <p:spTgt spid="4"/>
                                        </p:tgtEl>
                                        <p:attrNameLst>
                                          <p:attrName>fill.on</p:attrName>
                                        </p:attrNameLst>
                                      </p:cBhvr>
                                      <p:to>
                                        <p:strVal val="true"/>
                                      </p:to>
                                    </p:set>
                                    <p:animRot by="120000">
                                      <p:cBhvr>
                                        <p:cTn id="17" dur="100" fill="hold">
                                          <p:stCondLst>
                                            <p:cond delay="0"/>
                                          </p:stCondLst>
                                        </p:cTn>
                                        <p:tgtEl>
                                          <p:spTgt spid="4"/>
                                        </p:tgtEl>
                                        <p:attrNameLst>
                                          <p:attrName>r</p:attrName>
                                        </p:attrNameLst>
                                      </p:cBhvr>
                                    </p:animRot>
                                    <p:animRot by="-240000">
                                      <p:cBhvr>
                                        <p:cTn id="18" dur="200" fill="hold">
                                          <p:stCondLst>
                                            <p:cond delay="200"/>
                                          </p:stCondLst>
                                        </p:cTn>
                                        <p:tgtEl>
                                          <p:spTgt spid="4"/>
                                        </p:tgtEl>
                                        <p:attrNameLst>
                                          <p:attrName>r</p:attrName>
                                        </p:attrNameLst>
                                      </p:cBhvr>
                                    </p:animRot>
                                    <p:animRot by="240000">
                                      <p:cBhvr>
                                        <p:cTn id="19" dur="200" fill="hold">
                                          <p:stCondLst>
                                            <p:cond delay="400"/>
                                          </p:stCondLst>
                                        </p:cTn>
                                        <p:tgtEl>
                                          <p:spTgt spid="4"/>
                                        </p:tgtEl>
                                        <p:attrNameLst>
                                          <p:attrName>r</p:attrName>
                                        </p:attrNameLst>
                                      </p:cBhvr>
                                    </p:animRot>
                                    <p:animRot by="-240000">
                                      <p:cBhvr>
                                        <p:cTn id="20" dur="200" fill="hold">
                                          <p:stCondLst>
                                            <p:cond delay="600"/>
                                          </p:stCondLst>
                                        </p:cTn>
                                        <p:tgtEl>
                                          <p:spTgt spid="4"/>
                                        </p:tgtEl>
                                        <p:attrNameLst>
                                          <p:attrName>r</p:attrName>
                                        </p:attrNameLst>
                                      </p:cBhvr>
                                    </p:animRot>
                                    <p:animRot by="120000">
                                      <p:cBhvr>
                                        <p:cTn id="21"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77072"/>
            <a:ext cx="8229600" cy="2520280"/>
          </a:xfrm>
        </p:spPr>
        <p:txBody>
          <a:bodyPr>
            <a:normAutofit fontScale="77500" lnSpcReduction="20000"/>
          </a:bodyPr>
          <a:lstStyle/>
          <a:p>
            <a:r>
              <a:rPr lang="uk-UA" sz="2800" dirty="0" smtClean="0"/>
              <a:t> 4. </a:t>
            </a:r>
            <a:r>
              <a:rPr lang="uk-UA" sz="2800" b="1" dirty="0" smtClean="0"/>
              <a:t>Негативний вплив позашкільного середовища: </a:t>
            </a:r>
            <a:r>
              <a:rPr lang="uk-UA" sz="2800" dirty="0" smtClean="0"/>
              <a:t>скорочення системи закладів дозвілля для неповнолітніх призводить до незайнятості вільного часу дітей та підлітків (в Україні три тисячі населених пунктів не мають жодного закладу культури, 6,5 тисяч культурних закладів зачинено, а ще 500 знаходяться в аварійному стані); негативний вплив засобів масової інформації, що пропагують культ фізичної сили та агресію.</a:t>
            </a:r>
            <a:endParaRPr lang="ru-RU" dirty="0"/>
          </a:p>
        </p:txBody>
      </p:sp>
      <p:pic>
        <p:nvPicPr>
          <p:cNvPr id="4" name="Рисунок 3" descr="podrostki_klub_Raj2.jpg"/>
          <p:cNvPicPr>
            <a:picLocks noChangeAspect="1"/>
          </p:cNvPicPr>
          <p:nvPr/>
        </p:nvPicPr>
        <p:blipFill>
          <a:blip r:embed="rId2" cstate="print"/>
          <a:srcRect/>
          <a:stretch>
            <a:fillRect/>
          </a:stretch>
        </p:blipFill>
        <p:spPr bwMode="auto">
          <a:xfrm>
            <a:off x="1403648" y="116632"/>
            <a:ext cx="6362700" cy="391318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01008"/>
            <a:ext cx="8229600" cy="2823592"/>
          </a:xfrm>
        </p:spPr>
        <p:txBody>
          <a:bodyPr>
            <a:normAutofit lnSpcReduction="10000"/>
          </a:bodyPr>
          <a:lstStyle/>
          <a:p>
            <a:r>
              <a:rPr lang="uk-UA" sz="2800" dirty="0" smtClean="0"/>
              <a:t> 5. </a:t>
            </a:r>
            <a:r>
              <a:rPr lang="uk-UA" sz="2800" b="1" dirty="0" smtClean="0"/>
              <a:t>Вікові особливості психіки підлітків, які сприяють </a:t>
            </a:r>
            <a:r>
              <a:rPr lang="uk-UA" sz="2800" b="1" dirty="0" err="1" smtClean="0"/>
              <a:t>антисуспільним</a:t>
            </a:r>
            <a:r>
              <a:rPr lang="uk-UA" sz="2800" b="1" dirty="0" smtClean="0"/>
              <a:t> проявам</a:t>
            </a:r>
            <a:r>
              <a:rPr lang="uk-UA" sz="2800" dirty="0" smtClean="0"/>
              <a:t> (акцентуація характеру, реакція групування, реакція емансипації, почуття дорослості, прагнення до самоствердження, емоційна неврівноваженість, підвищена збудливість, комфортність тощо).</a:t>
            </a:r>
            <a:endParaRPr lang="ru-RU" dirty="0"/>
          </a:p>
        </p:txBody>
      </p:sp>
      <p:pic>
        <p:nvPicPr>
          <p:cNvPr id="4" name="Рисунок 3" descr="630213712121.jpg"/>
          <p:cNvPicPr>
            <a:picLocks noChangeAspect="1"/>
          </p:cNvPicPr>
          <p:nvPr/>
        </p:nvPicPr>
        <p:blipFill>
          <a:blip r:embed="rId2" cstate="print"/>
          <a:stretch>
            <a:fillRect/>
          </a:stretch>
        </p:blipFill>
        <p:spPr>
          <a:xfrm>
            <a:off x="1979712" y="116632"/>
            <a:ext cx="4500563" cy="28797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645024"/>
            <a:ext cx="8229600" cy="2679576"/>
          </a:xfrm>
        </p:spPr>
        <p:txBody>
          <a:bodyPr>
            <a:normAutofit fontScale="92500"/>
          </a:bodyPr>
          <a:lstStyle/>
          <a:p>
            <a:r>
              <a:rPr lang="uk-UA" sz="2800" dirty="0" smtClean="0"/>
              <a:t> 6. </a:t>
            </a:r>
            <a:r>
              <a:rPr lang="uk-UA" sz="2800" b="1" dirty="0" smtClean="0"/>
              <a:t>Біологічними та генетичними причинами вчинення неповнолітніми </a:t>
            </a:r>
            <a:r>
              <a:rPr lang="uk-UA" sz="2800" dirty="0" smtClean="0"/>
              <a:t>правопорушень є порушення роботи ферментативної та гормональної систем організму; вроджені психопатії; мінімальні мозкові </a:t>
            </a:r>
            <a:r>
              <a:rPr lang="uk-UA" sz="2800" dirty="0" err="1" smtClean="0"/>
              <a:t>дисфункції</a:t>
            </a:r>
            <a:r>
              <a:rPr lang="uk-UA" sz="2800" dirty="0" smtClean="0"/>
              <a:t> внаслідок органічного враження головного мозку.</a:t>
            </a:r>
            <a:endParaRPr lang="ru-RU" dirty="0"/>
          </a:p>
        </p:txBody>
      </p:sp>
      <p:pic>
        <p:nvPicPr>
          <p:cNvPr id="4" name="Рисунок 3" descr="75681543_3571750_1302380003_otcyideti_yetapsovremennyj.jpg"/>
          <p:cNvPicPr>
            <a:picLocks noChangeAspect="1"/>
          </p:cNvPicPr>
          <p:nvPr/>
        </p:nvPicPr>
        <p:blipFill>
          <a:blip r:embed="rId2" cstate="print"/>
          <a:stretch>
            <a:fillRect/>
          </a:stretch>
        </p:blipFill>
        <p:spPr>
          <a:xfrm>
            <a:off x="2195736" y="332656"/>
            <a:ext cx="4643437" cy="28797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356760"/>
          </a:xfrm>
        </p:spPr>
        <p:txBody>
          <a:bodyPr>
            <a:normAutofit fontScale="90000"/>
          </a:bodyPr>
          <a:lstStyle/>
          <a:p>
            <a:r>
              <a:rPr lang="uk-UA" sz="5400" dirty="0" smtClean="0"/>
              <a:t> </a:t>
            </a:r>
            <a:r>
              <a:rPr lang="uk-UA" sz="2700" b="1" dirty="0" smtClean="0"/>
              <a:t>У науковій літературі злочинець визначається як особа, що здійснила чи здійснює злочин. Розроблено також певні типології злочинців, зокрема за характером антисоціальної спрямованості та ціннісними орієнтаціями, за глибиною та стійкістю антисоціальної спрямованості.</a:t>
            </a:r>
            <a:endParaRPr lang="ru-RU" sz="2700" dirty="0"/>
          </a:p>
        </p:txBody>
      </p:sp>
      <p:sp>
        <p:nvSpPr>
          <p:cNvPr id="3" name="Содержимое 2"/>
          <p:cNvSpPr>
            <a:spLocks noGrp="1"/>
          </p:cNvSpPr>
          <p:nvPr>
            <p:ph idx="1"/>
          </p:nvPr>
        </p:nvSpPr>
        <p:spPr>
          <a:xfrm>
            <a:off x="457200" y="2276872"/>
            <a:ext cx="8229600" cy="4047728"/>
          </a:xfrm>
        </p:spPr>
        <p:txBody>
          <a:bodyPr>
            <a:normAutofit fontScale="70000" lnSpcReduction="20000"/>
          </a:bodyPr>
          <a:lstStyle/>
          <a:p>
            <a:pPr algn="ctr">
              <a:defRPr/>
            </a:pPr>
            <a:r>
              <a:rPr lang="uk-UA" sz="3200" i="1" dirty="0" smtClean="0">
                <a:effectLst>
                  <a:outerShdw blurRad="38100" dist="38100" dir="2700000" algn="tl">
                    <a:srgbClr val="000000">
                      <a:alpha val="43137"/>
                    </a:srgbClr>
                  </a:outerShdw>
                </a:effectLst>
              </a:rPr>
              <a:t> </a:t>
            </a:r>
            <a:r>
              <a:rPr lang="uk-UA" sz="3600" i="1" dirty="0" smtClean="0">
                <a:solidFill>
                  <a:srgbClr val="FF0000"/>
                </a:solidFill>
                <a:effectLst>
                  <a:outerShdw blurRad="38100" dist="38100" dir="2700000" algn="tl">
                    <a:srgbClr val="000000">
                      <a:alpha val="43137"/>
                    </a:srgbClr>
                  </a:outerShdw>
                </a:effectLst>
              </a:rPr>
              <a:t>За характером антисоціальної спрямованості та ціннісними орієнтаціями виділяють такі типи злочинців:</a:t>
            </a:r>
          </a:p>
          <a:p>
            <a:pPr algn="ctr">
              <a:buFont typeface="Arial" pitchFamily="34" charset="0"/>
              <a:buChar char="•"/>
              <a:defRPr/>
            </a:pPr>
            <a:endParaRPr lang="uk-UA" i="1" dirty="0" smtClean="0">
              <a:effectLst>
                <a:outerShdw blurRad="38100" dist="38100" dir="2700000" algn="tl">
                  <a:srgbClr val="000000">
                    <a:alpha val="43137"/>
                  </a:srgbClr>
                </a:outerShdw>
              </a:effectLst>
            </a:endParaRPr>
          </a:p>
          <a:p>
            <a:pPr algn="ctr">
              <a:buFont typeface="Arial" pitchFamily="34" charset="0"/>
              <a:buChar char="•"/>
              <a:defRPr/>
            </a:pPr>
            <a:r>
              <a:rPr lang="uk-UA" i="1" dirty="0" smtClean="0">
                <a:effectLst>
                  <a:outerShdw blurRad="38100" dist="38100" dir="2700000" algn="tl">
                    <a:srgbClr val="000000">
                      <a:alpha val="43137"/>
                    </a:srgbClr>
                  </a:outerShdw>
                </a:effectLst>
              </a:rPr>
              <a:t> з негативно зневажливим ставленням до особи, що здебільшого вдаються до агресивно насильницьких дій;</a:t>
            </a:r>
          </a:p>
          <a:p>
            <a:pPr algn="ctr">
              <a:buFont typeface="Arial" pitchFamily="34" charset="0"/>
              <a:buChar char="•"/>
              <a:defRPr/>
            </a:pPr>
            <a:r>
              <a:rPr lang="uk-UA" i="1" dirty="0" smtClean="0">
                <a:effectLst>
                  <a:outerShdw blurRad="38100" dist="38100" dir="2700000" algn="tl">
                    <a:srgbClr val="000000">
                      <a:alpha val="43137"/>
                    </a:srgbClr>
                  </a:outerShdw>
                </a:effectLst>
              </a:rPr>
              <a:t> з корисними спонуканнями, пов’язаними з ігноруванням права власності, що здійснюють розкрадання, шахрайство;</a:t>
            </a:r>
          </a:p>
          <a:p>
            <a:pPr algn="ctr">
              <a:buFont typeface="Arial" pitchFamily="34" charset="0"/>
              <a:buChar char="•"/>
              <a:defRPr/>
            </a:pPr>
            <a:r>
              <a:rPr lang="uk-UA" i="1" dirty="0" smtClean="0">
                <a:effectLst>
                  <a:outerShdw blurRad="38100" dist="38100" dir="2700000" algn="tl">
                    <a:srgbClr val="000000">
                      <a:alpha val="43137"/>
                    </a:srgbClr>
                  </a:outerShdw>
                </a:effectLst>
              </a:rPr>
              <a:t> з індивідуалістичним, антисоціальним ставленням до різних нормативних установок та своїх обов’язків, схильні до хуліганських дій, самоуправства, непокори законним вимогам представників влади;</a:t>
            </a:r>
          </a:p>
          <a:p>
            <a:pPr algn="ctr">
              <a:buFont typeface="Arial" pitchFamily="34" charset="0"/>
              <a:buChar char="•"/>
              <a:defRPr/>
            </a:pPr>
            <a:r>
              <a:rPr lang="uk-UA" i="1" dirty="0" smtClean="0">
                <a:effectLst>
                  <a:outerShdw blurRad="38100" dist="38100" dir="2700000" algn="tl">
                    <a:srgbClr val="000000">
                      <a:alpha val="43137"/>
                    </a:srgbClr>
                  </a:outerShdw>
                </a:effectLst>
              </a:rPr>
              <a:t>з легковажно безвідповідальним ставленням до існуючих норм поведінки та законів. Сюди належать необережні злочини.</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TotalTime>
  <Words>1126</Words>
  <Application>Microsoft Office PowerPoint</Application>
  <PresentationFormat>Экран (4:3)</PresentationFormat>
  <Paragraphs>62</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Поток</vt:lpstr>
      <vt:lpstr>Аналіз причин девіантної поведінки неповнолітніх</vt:lpstr>
      <vt:lpstr>Загальна інформація</vt:lpstr>
      <vt:lpstr> Основними причинами правопорушень неповнолітніх є:</vt:lpstr>
      <vt:lpstr>Слайд 4</vt:lpstr>
      <vt:lpstr>Слайд 5</vt:lpstr>
      <vt:lpstr>Слайд 6</vt:lpstr>
      <vt:lpstr>Слайд 7</vt:lpstr>
      <vt:lpstr>Слайд 8</vt:lpstr>
      <vt:lpstr> У науковій літературі злочинець визначається як особа, що здійснила чи здійснює злочин. Розроблено також певні типології злочинців, зокрема за характером антисоціальної спрямованості та ціннісними орієнтаціями, за глибиною та стійкістю антисоціальної спрямованості.</vt:lpstr>
      <vt:lpstr>Слайд 10</vt:lpstr>
      <vt:lpstr>На сьогоднішній день в Україні основними органами й службами в справах неповнолітніх та спеціальними установами, що здійснюють соціальний захист і профілактику правопорушень неповнолітніх є:</vt:lpstr>
      <vt:lpstr>КРИМІНАЛЬНА ВІДПОВІДАЛЬНІСТЬ НЕПОВНОЛІТНІХ</vt:lpstr>
      <vt:lpstr>Таким чином, детальний аналіз причин правопорушень неповнолітніх дає змогу окреслити основні напрями діяльності різних соціальних інститутів, установ, громадських організацій, кожної молодої людини, що спрямовані на зниження рівня злочинності та правопорушень серед неповнолітніх, а саме:</vt:lpstr>
      <vt:lpstr>Слайд 14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Аналіз причин девіантної поведінки неповнолітніх</dc:title>
  <dc:creator>Лена</dc:creator>
  <cp:lastModifiedBy>Лена</cp:lastModifiedBy>
  <cp:revision>2</cp:revision>
  <dcterms:created xsi:type="dcterms:W3CDTF">2013-10-22T16:37:48Z</dcterms:created>
  <dcterms:modified xsi:type="dcterms:W3CDTF">2013-10-22T16:55:46Z</dcterms:modified>
</cp:coreProperties>
</file>