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323" autoAdjust="0"/>
  </p:normalViewPr>
  <p:slideViewPr>
    <p:cSldViewPr>
      <p:cViewPr>
        <p:scale>
          <a:sx n="100" d="100"/>
          <a:sy n="100" d="100"/>
        </p:scale>
        <p:origin x="-1224" y="48"/>
      </p:cViewPr>
      <p:guideLst>
        <p:guide orient="horz" pos="2160"/>
        <p:guide pos="2880"/>
      </p:guideLst>
    </p:cSldViewPr>
  </p:slideViewPr>
  <p:outlineViewPr>
    <p:cViewPr>
      <p:scale>
        <a:sx n="33" d="100"/>
        <a:sy n="33" d="100"/>
      </p:scale>
      <p:origin x="0" y="29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20D9ED45-DE53-41DC-8053-57A7748680F3}" type="datetimeFigureOut">
              <a:rPr lang="ru-RU"/>
              <a:pPr>
                <a:defRPr/>
              </a:pPr>
              <a:t>04.12.2013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8C2F90B-0A36-4B63-B2B3-8F4A645F3CB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6525E23-D8E0-47F7-BD22-CCA7E4150EBD}" type="datetimeFigureOut">
              <a:rPr lang="ru-RU"/>
              <a:pPr>
                <a:defRPr/>
              </a:pPr>
              <a:t>04.12.2013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2F4AAD5-CC56-4A2F-BEDE-A75F2E3EDC8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2F5406C-1CD6-4B74-B94B-DAE6A6EBAF32}" type="datetimeFigureOut">
              <a:rPr lang="ru-RU"/>
              <a:pPr>
                <a:defRPr/>
              </a:pPr>
              <a:t>04.12.2013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0078EB6-797A-4D5E-97BE-6ADE9CA35AC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5564872-C8C7-458B-9893-9622438BE0F0}" type="datetimeFigureOut">
              <a:rPr lang="ru-RU"/>
              <a:pPr>
                <a:defRPr/>
              </a:pPr>
              <a:t>04.12.2013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8D6BFB3-3DB0-4298-9BCA-1E182966DC7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5D61987-76A0-49E6-B216-B39EF0306C7B}" type="datetimeFigureOut">
              <a:rPr lang="ru-RU"/>
              <a:pPr>
                <a:defRPr/>
              </a:pPr>
              <a:t>04.12.2013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52FA3D8-AEB5-43F1-85CA-C7141AEA52D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46C7720-B451-4736-A533-581A71B6F5BE}" type="datetimeFigureOut">
              <a:rPr lang="ru-RU"/>
              <a:pPr>
                <a:defRPr/>
              </a:pPr>
              <a:t>04.12.2013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F059359-3796-44AE-8416-8256191E74C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288821B-CCEA-4DCA-840F-06B38F919EE5}" type="datetimeFigureOut">
              <a:rPr lang="ru-RU"/>
              <a:pPr>
                <a:defRPr/>
              </a:pPr>
              <a:t>04.12.2013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22360717-BF58-4B24-A384-4F3593F4FF7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42595CC-3FAA-4FA6-B545-7DA5685FC81A}" type="datetimeFigureOut">
              <a:rPr lang="ru-RU"/>
              <a:pPr>
                <a:defRPr/>
              </a:pPr>
              <a:t>04.12.2013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C2A423D-7288-42DD-8709-9FC3C282B21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FABD938-F65B-42E6-B2D3-2DB09012C2D5}" type="datetimeFigureOut">
              <a:rPr lang="ru-RU"/>
              <a:pPr>
                <a:defRPr/>
              </a:pPr>
              <a:t>04.12.2013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42B1420-B5E3-45B4-9F88-BE17025A1C7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78B144F-A161-4216-B98C-B11CD9966EF3}" type="datetimeFigureOut">
              <a:rPr lang="ru-RU"/>
              <a:pPr>
                <a:defRPr/>
              </a:pPr>
              <a:t>04.12.2013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9A68BC9-6EBF-4BE2-9334-D148D27A99C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F959ED6-8E57-4630-8636-E4173DD7994E}" type="datetimeFigureOut">
              <a:rPr lang="ru-RU"/>
              <a:pPr>
                <a:defRPr/>
              </a:pPr>
              <a:t>04.12.2013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4B4640F-21FD-4446-BEDD-EA6E0E7C7C0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1A3C5C-5C83-481B-90A8-BB2491FA6D23}" type="datetimeFigureOut">
              <a:rPr lang="ru-RU"/>
              <a:pPr>
                <a:defRPr/>
              </a:pPr>
              <a:t>04.12.2013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93DD225-25E7-4FBC-98EB-C7F36FF153B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0" y="990600"/>
            <a:ext cx="6705600" cy="2308225"/>
          </a:xfrm>
        </p:spPr>
        <p:txBody>
          <a:bodyPr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Aft>
                <a:spcPts val="0"/>
              </a:spcAft>
              <a:defRPr/>
            </a:pPr>
            <a:r>
              <a:rPr lang="uk-U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Аналіз виховної роботи</a:t>
            </a:r>
            <a:br>
              <a:rPr lang="uk-U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uk-U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2012-2013 </a:t>
            </a:r>
            <a:r>
              <a:rPr lang="uk-UA"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н.р</a:t>
            </a:r>
            <a:r>
              <a:rPr lang="uk-U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Подзаголовок 2"/>
          <p:cNvSpPr>
            <a:spLocks noGrp="1"/>
          </p:cNvSpPr>
          <p:nvPr>
            <p:ph type="subTitle" idx="1"/>
          </p:nvPr>
        </p:nvSpPr>
        <p:spPr>
          <a:xfrm>
            <a:off x="1981200" y="3886200"/>
            <a:ext cx="5181600" cy="1524000"/>
          </a:xfrm>
        </p:spPr>
        <p:txBody>
          <a:bodyPr rtlCol="0">
            <a:normAutofit/>
          </a:bodyPr>
          <a:lstStyle/>
          <a:p>
            <a:pPr eaLnBrk="1" fontAlgn="auto" hangingPunct="1">
              <a:spcAft>
                <a:spcPts val="0"/>
              </a:spcAft>
              <a:buFont typeface="Arial" pitchFamily="34" charset="0"/>
              <a:buNone/>
              <a:defRPr/>
            </a:pPr>
            <a:r>
              <a:rPr lang="uk-U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Заступник директора з ВР</a:t>
            </a:r>
          </a:p>
          <a:p>
            <a:pPr eaLnBrk="1" fontAlgn="auto" hangingPunct="1">
              <a:spcAft>
                <a:spcPts val="0"/>
              </a:spcAft>
              <a:buFont typeface="Arial" pitchFamily="34" charset="0"/>
              <a:buNone/>
              <a:defRPr/>
            </a:pPr>
            <a:r>
              <a:rPr lang="uk-U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Пащенко О.В.</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457200" y="274638"/>
            <a:ext cx="8229600" cy="2849562"/>
          </a:xfrm>
        </p:spPr>
        <p:txBody>
          <a:bodyPr/>
          <a:lstStyle/>
          <a:p>
            <a:r>
              <a:rPr lang="uk-UA" sz="2400" b="1" smtClean="0">
                <a:solidFill>
                  <a:srgbClr val="FF0000"/>
                </a:solidFill>
              </a:rPr>
              <a:t>Січень</a:t>
            </a:r>
            <a:r>
              <a:rPr lang="ru-RU" sz="2400" smtClean="0"/>
              <a:t/>
            </a:r>
            <a:br>
              <a:rPr lang="ru-RU" sz="2400" smtClean="0"/>
            </a:br>
            <a:r>
              <a:rPr lang="uk-UA" sz="2400" b="1" smtClean="0">
                <a:solidFill>
                  <a:srgbClr val="FF0000"/>
                </a:solidFill>
              </a:rPr>
              <a:t>Тема</a:t>
            </a:r>
            <a:r>
              <a:rPr lang="uk-UA" sz="2400" b="1" i="1" smtClean="0">
                <a:solidFill>
                  <a:srgbClr val="FF0000"/>
                </a:solidFill>
              </a:rPr>
              <a:t>:</a:t>
            </a:r>
            <a:r>
              <a:rPr lang="uk-UA" sz="2400" i="1" smtClean="0">
                <a:solidFill>
                  <a:srgbClr val="FF0000"/>
                </a:solidFill>
              </a:rPr>
              <a:t>  </a:t>
            </a:r>
            <a:r>
              <a:rPr lang="uk-UA" sz="2400" i="1" smtClean="0"/>
              <a:t>Ціннісне ставлення до суспільства і держави.</a:t>
            </a:r>
            <a:r>
              <a:rPr lang="ru-RU" sz="2400" smtClean="0"/>
              <a:t/>
            </a:r>
            <a:br>
              <a:rPr lang="ru-RU" sz="2400" smtClean="0"/>
            </a:br>
            <a:r>
              <a:rPr lang="uk-UA" sz="2400" b="1" smtClean="0">
                <a:solidFill>
                  <a:srgbClr val="FF0000"/>
                </a:solidFill>
              </a:rPr>
              <a:t>Мета:</a:t>
            </a:r>
            <a:r>
              <a:rPr lang="uk-UA" sz="2400" smtClean="0">
                <a:solidFill>
                  <a:srgbClr val="FF0000"/>
                </a:solidFill>
              </a:rPr>
              <a:t> </a:t>
            </a:r>
            <a:r>
              <a:rPr lang="uk-UA" sz="2400" i="1" smtClean="0"/>
              <a:t>Формування активної громадянської позиції, почуття гордості та поваги до свого роду, народу, Батьківщини. Виховувати почуття любові до Батьківщини, її національних цінностей.</a:t>
            </a:r>
            <a:r>
              <a:rPr lang="ru-RU" sz="2400" smtClean="0"/>
              <a:t/>
            </a:r>
            <a:br>
              <a:rPr lang="ru-RU" sz="2400" smtClean="0"/>
            </a:br>
            <a:endParaRPr lang="ru-RU" sz="2400" smtClean="0"/>
          </a:p>
        </p:txBody>
      </p:sp>
      <p:sp>
        <p:nvSpPr>
          <p:cNvPr id="11267" name="Содержимое 2"/>
          <p:cNvSpPr>
            <a:spLocks noGrp="1"/>
          </p:cNvSpPr>
          <p:nvPr>
            <p:ph idx="1"/>
          </p:nvPr>
        </p:nvSpPr>
        <p:spPr>
          <a:xfrm>
            <a:off x="457200" y="3124200"/>
            <a:ext cx="8229600" cy="3001963"/>
          </a:xfrm>
        </p:spPr>
        <p:txBody>
          <a:bodyPr/>
          <a:lstStyle/>
          <a:p>
            <a:r>
              <a:rPr lang="uk-UA" smtClean="0"/>
              <a:t>Конкурс малюнків «Моя Батьківщина – Україна»;</a:t>
            </a:r>
            <a:endParaRPr lang="ru-RU" smtClean="0"/>
          </a:p>
          <a:p>
            <a:r>
              <a:rPr lang="uk-UA" smtClean="0"/>
              <a:t>КТС «Поети мого краю» 8-11 класи.</a:t>
            </a:r>
            <a:endParaRPr lang="ru-RU" smtClean="0"/>
          </a:p>
          <a:p>
            <a:endParaRPr lang="ru-RU"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533400" y="457200"/>
            <a:ext cx="8229600" cy="2163763"/>
          </a:xfrm>
        </p:spPr>
        <p:txBody>
          <a:bodyPr/>
          <a:lstStyle/>
          <a:p>
            <a:r>
              <a:rPr lang="uk-UA" sz="2400" b="1" smtClean="0">
                <a:solidFill>
                  <a:srgbClr val="FF0000"/>
                </a:solidFill>
              </a:rPr>
              <a:t>Лютий</a:t>
            </a:r>
            <a:r>
              <a:rPr lang="ru-RU" sz="2400" smtClean="0"/>
              <a:t/>
            </a:r>
            <a:br>
              <a:rPr lang="ru-RU" sz="2400" smtClean="0"/>
            </a:br>
            <a:r>
              <a:rPr lang="uk-UA" sz="2400" b="1" smtClean="0">
                <a:solidFill>
                  <a:srgbClr val="FF0000"/>
                </a:solidFill>
              </a:rPr>
              <a:t>Тема</a:t>
            </a:r>
            <a:r>
              <a:rPr lang="uk-UA" sz="2400" b="1" i="1" smtClean="0">
                <a:solidFill>
                  <a:srgbClr val="FF0000"/>
                </a:solidFill>
              </a:rPr>
              <a:t>:</a:t>
            </a:r>
            <a:r>
              <a:rPr lang="uk-UA" sz="2400" i="1" smtClean="0">
                <a:solidFill>
                  <a:srgbClr val="FF0000"/>
                </a:solidFill>
              </a:rPr>
              <a:t>  </a:t>
            </a:r>
            <a:r>
              <a:rPr lang="uk-UA" sz="2400" i="1" smtClean="0"/>
              <a:t>Ціннісне ставлення до себе.</a:t>
            </a:r>
            <a:r>
              <a:rPr lang="ru-RU" sz="2400" smtClean="0"/>
              <a:t/>
            </a:r>
            <a:br>
              <a:rPr lang="ru-RU" sz="2400" smtClean="0"/>
            </a:br>
            <a:r>
              <a:rPr lang="uk-UA" sz="2400" b="1" smtClean="0">
                <a:solidFill>
                  <a:srgbClr val="FF0000"/>
                </a:solidFill>
              </a:rPr>
              <a:t>Мета:</a:t>
            </a:r>
            <a:r>
              <a:rPr lang="uk-UA" sz="2400" smtClean="0">
                <a:solidFill>
                  <a:srgbClr val="FF0000"/>
                </a:solidFill>
              </a:rPr>
              <a:t> </a:t>
            </a:r>
            <a:r>
              <a:rPr lang="uk-UA" sz="2400" i="1" smtClean="0"/>
              <a:t>Формувати здоровий спосіб життя, здоров'язберігаючі навички. Виховувати прагнення бути здоровою людиною.</a:t>
            </a:r>
            <a:r>
              <a:rPr lang="ru-RU" sz="2400" smtClean="0"/>
              <a:t/>
            </a:r>
            <a:br>
              <a:rPr lang="ru-RU" sz="2400" smtClean="0"/>
            </a:br>
            <a:endParaRPr lang="ru-RU" sz="2400" smtClean="0"/>
          </a:p>
        </p:txBody>
      </p:sp>
      <p:sp>
        <p:nvSpPr>
          <p:cNvPr id="12291" name="Содержимое 2"/>
          <p:cNvSpPr>
            <a:spLocks noGrp="1"/>
          </p:cNvSpPr>
          <p:nvPr>
            <p:ph idx="1"/>
          </p:nvPr>
        </p:nvSpPr>
        <p:spPr>
          <a:xfrm>
            <a:off x="457200" y="2819400"/>
            <a:ext cx="8229600" cy="3306763"/>
          </a:xfrm>
        </p:spPr>
        <p:txBody>
          <a:bodyPr/>
          <a:lstStyle/>
          <a:p>
            <a:r>
              <a:rPr lang="uk-UA" smtClean="0"/>
              <a:t>До Міжнародного дня рідної мови був проведений конкурс віршів. </a:t>
            </a:r>
          </a:p>
          <a:p>
            <a:r>
              <a:rPr lang="uk-UA" smtClean="0"/>
              <a:t>Відбулися змагання до Дня захисника Вітчизни.</a:t>
            </a:r>
            <a:endParaRPr lang="ru-RU" smtClean="0"/>
          </a:p>
          <a:p>
            <a:endParaRPr lang="ru-RU"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57200" y="274638"/>
            <a:ext cx="8229600" cy="2239962"/>
          </a:xfrm>
        </p:spPr>
        <p:txBody>
          <a:bodyPr/>
          <a:lstStyle/>
          <a:p>
            <a:r>
              <a:rPr lang="uk-UA" sz="2400" b="1" smtClean="0">
                <a:solidFill>
                  <a:srgbClr val="FF0000"/>
                </a:solidFill>
              </a:rPr>
              <a:t>Березень</a:t>
            </a:r>
            <a:r>
              <a:rPr lang="ru-RU" sz="2400" smtClean="0"/>
              <a:t/>
            </a:r>
            <a:br>
              <a:rPr lang="ru-RU" sz="2400" smtClean="0"/>
            </a:br>
            <a:r>
              <a:rPr lang="uk-UA" sz="2400" b="1" smtClean="0">
                <a:solidFill>
                  <a:srgbClr val="FF0000"/>
                </a:solidFill>
              </a:rPr>
              <a:t>Тема</a:t>
            </a:r>
            <a:r>
              <a:rPr lang="uk-UA" sz="2400" b="1" i="1" smtClean="0">
                <a:solidFill>
                  <a:srgbClr val="FF0000"/>
                </a:solidFill>
              </a:rPr>
              <a:t>:</a:t>
            </a:r>
            <a:r>
              <a:rPr lang="uk-UA" sz="2400" i="1" smtClean="0">
                <a:solidFill>
                  <a:srgbClr val="FF0000"/>
                </a:solidFill>
              </a:rPr>
              <a:t>  </a:t>
            </a:r>
            <a:r>
              <a:rPr lang="uk-UA" sz="2400" i="1" smtClean="0"/>
              <a:t>Ціннісне ставлення до праці.</a:t>
            </a:r>
            <a:r>
              <a:rPr lang="ru-RU" sz="2400" smtClean="0"/>
              <a:t/>
            </a:r>
            <a:br>
              <a:rPr lang="ru-RU" sz="2400" smtClean="0"/>
            </a:br>
            <a:r>
              <a:rPr lang="uk-UA" sz="2400" b="1" smtClean="0">
                <a:solidFill>
                  <a:srgbClr val="FF0000"/>
                </a:solidFill>
              </a:rPr>
              <a:t>Мета:</a:t>
            </a:r>
            <a:r>
              <a:rPr lang="uk-UA" sz="2400" smtClean="0">
                <a:solidFill>
                  <a:srgbClr val="FF0000"/>
                </a:solidFill>
              </a:rPr>
              <a:t> </a:t>
            </a:r>
            <a:r>
              <a:rPr lang="uk-UA" sz="2400" i="1" smtClean="0"/>
              <a:t>Формувати позитивно-емоційне ставлення до праці, здатності усвідомленого вибору майбутньої професії. Виховувати навички колективної трудової діяльності, працьовитість.</a:t>
            </a:r>
            <a:r>
              <a:rPr lang="ru-RU" sz="2400" smtClean="0"/>
              <a:t/>
            </a:r>
            <a:br>
              <a:rPr lang="ru-RU" sz="2400" smtClean="0"/>
            </a:br>
            <a:endParaRPr lang="ru-RU" sz="2400" smtClean="0"/>
          </a:p>
        </p:txBody>
      </p:sp>
      <p:sp>
        <p:nvSpPr>
          <p:cNvPr id="13315" name="Содержимое 2"/>
          <p:cNvSpPr>
            <a:spLocks noGrp="1"/>
          </p:cNvSpPr>
          <p:nvPr>
            <p:ph idx="1"/>
          </p:nvPr>
        </p:nvSpPr>
        <p:spPr>
          <a:xfrm>
            <a:off x="457200" y="2590800"/>
            <a:ext cx="8229600" cy="3535363"/>
          </a:xfrm>
        </p:spPr>
        <p:txBody>
          <a:bodyPr/>
          <a:lstStyle/>
          <a:p>
            <a:r>
              <a:rPr lang="uk-UA" smtClean="0"/>
              <a:t>Було проведено свято 8 березня, конкурс віршів Т.Г.Шевченка. Тітова Марина та Голубєва Дарина приймали участь на районному рівні – виконували вірші Т.Г.Шевченко, де зайняли 1 та 3 місце. А Смірнова Дана зайняла 3 місце за малюнок «Тече вода з-під явора».</a:t>
            </a:r>
            <a:endParaRPr lang="ru-RU" smtClean="0"/>
          </a:p>
          <a:p>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457200" y="457200"/>
            <a:ext cx="8229600" cy="2316163"/>
          </a:xfrm>
        </p:spPr>
        <p:txBody>
          <a:bodyPr/>
          <a:lstStyle/>
          <a:p>
            <a:r>
              <a:rPr lang="uk-UA" sz="2400" b="1" smtClean="0">
                <a:solidFill>
                  <a:srgbClr val="FF0000"/>
                </a:solidFill>
              </a:rPr>
              <a:t>Квітень</a:t>
            </a:r>
            <a:r>
              <a:rPr lang="ru-RU" sz="2400" smtClean="0"/>
              <a:t/>
            </a:r>
            <a:br>
              <a:rPr lang="ru-RU" sz="2400" smtClean="0"/>
            </a:br>
            <a:r>
              <a:rPr lang="uk-UA" sz="2400" b="1" smtClean="0">
                <a:solidFill>
                  <a:srgbClr val="FF0000"/>
                </a:solidFill>
              </a:rPr>
              <a:t>Тема</a:t>
            </a:r>
            <a:r>
              <a:rPr lang="uk-UA" sz="2400" b="1" i="1" smtClean="0">
                <a:solidFill>
                  <a:srgbClr val="FF0000"/>
                </a:solidFill>
              </a:rPr>
              <a:t>:</a:t>
            </a:r>
            <a:r>
              <a:rPr lang="uk-UA" sz="2400" i="1" smtClean="0">
                <a:solidFill>
                  <a:srgbClr val="FF0000"/>
                </a:solidFill>
              </a:rPr>
              <a:t>  </a:t>
            </a:r>
            <a:r>
              <a:rPr lang="uk-UA" sz="2400" i="1" smtClean="0"/>
              <a:t>Ціннісне ставлення до природи.</a:t>
            </a:r>
            <a:r>
              <a:rPr lang="ru-RU" sz="2400" smtClean="0"/>
              <a:t/>
            </a:r>
            <a:br>
              <a:rPr lang="ru-RU" sz="2400" smtClean="0"/>
            </a:br>
            <a:r>
              <a:rPr lang="uk-UA" sz="2400" b="1" smtClean="0">
                <a:solidFill>
                  <a:srgbClr val="FF0000"/>
                </a:solidFill>
              </a:rPr>
              <a:t>Мета:</a:t>
            </a:r>
            <a:r>
              <a:rPr lang="uk-UA" sz="2400" smtClean="0">
                <a:solidFill>
                  <a:srgbClr val="FF0000"/>
                </a:solidFill>
              </a:rPr>
              <a:t> </a:t>
            </a:r>
            <a:r>
              <a:rPr lang="uk-UA" sz="2400" i="1" smtClean="0"/>
              <a:t>Формування екологічної культури, активної життєвої позиції щодо збереження природи, вміння природокористування. Виховувати бережливе ставлення до природи.</a:t>
            </a:r>
            <a:r>
              <a:rPr lang="ru-RU" sz="2400" smtClean="0"/>
              <a:t/>
            </a:r>
            <a:br>
              <a:rPr lang="ru-RU" sz="2400" smtClean="0"/>
            </a:br>
            <a:endParaRPr lang="ru-RU" sz="2400" smtClean="0"/>
          </a:p>
        </p:txBody>
      </p:sp>
      <p:sp>
        <p:nvSpPr>
          <p:cNvPr id="14339" name="Содержимое 2"/>
          <p:cNvSpPr>
            <a:spLocks noGrp="1"/>
          </p:cNvSpPr>
          <p:nvPr>
            <p:ph idx="1"/>
          </p:nvPr>
        </p:nvSpPr>
        <p:spPr>
          <a:xfrm>
            <a:off x="533400" y="2743200"/>
            <a:ext cx="8229600" cy="3763963"/>
          </a:xfrm>
        </p:spPr>
        <p:txBody>
          <a:bodyPr/>
          <a:lstStyle/>
          <a:p>
            <a:r>
              <a:rPr lang="uk-UA" smtClean="0"/>
              <a:t>Фотоконкурс «Природа мого рідного краю»;</a:t>
            </a:r>
            <a:endParaRPr lang="ru-RU" smtClean="0"/>
          </a:p>
          <a:p>
            <a:r>
              <a:rPr lang="uk-UA" smtClean="0"/>
              <a:t>Конкурс на кращий квітник;</a:t>
            </a:r>
            <a:endParaRPr lang="ru-RU" smtClean="0"/>
          </a:p>
          <a:p>
            <a:r>
              <a:rPr lang="uk-UA" smtClean="0"/>
              <a:t>До дня довкілля акція «Посади дерево»;</a:t>
            </a:r>
            <a:endParaRPr lang="ru-RU" smtClean="0"/>
          </a:p>
          <a:p>
            <a:r>
              <a:rPr lang="uk-UA" smtClean="0"/>
              <a:t>КТС «Біль Чорнобиля з роками не зникає».</a:t>
            </a:r>
            <a:endParaRPr lang="ru-RU" smtClean="0"/>
          </a:p>
          <a:p>
            <a:endParaRPr lang="ru-RU"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457200" y="457200"/>
            <a:ext cx="8229600" cy="1858963"/>
          </a:xfrm>
        </p:spPr>
        <p:txBody>
          <a:bodyPr/>
          <a:lstStyle/>
          <a:p>
            <a:r>
              <a:rPr lang="uk-UA" sz="2400" b="1" smtClean="0">
                <a:solidFill>
                  <a:srgbClr val="FF0000"/>
                </a:solidFill>
              </a:rPr>
              <a:t>Травень</a:t>
            </a:r>
            <a:r>
              <a:rPr lang="ru-RU" sz="2400" smtClean="0"/>
              <a:t/>
            </a:r>
            <a:br>
              <a:rPr lang="ru-RU" sz="2400" smtClean="0"/>
            </a:br>
            <a:r>
              <a:rPr lang="uk-UA" sz="2400" b="1" smtClean="0">
                <a:solidFill>
                  <a:srgbClr val="FF0000"/>
                </a:solidFill>
              </a:rPr>
              <a:t>Тема</a:t>
            </a:r>
            <a:r>
              <a:rPr lang="uk-UA" sz="2400" b="1" i="1" smtClean="0">
                <a:solidFill>
                  <a:srgbClr val="FF0000"/>
                </a:solidFill>
              </a:rPr>
              <a:t>:</a:t>
            </a:r>
            <a:r>
              <a:rPr lang="uk-UA" sz="2400" i="1" smtClean="0">
                <a:solidFill>
                  <a:srgbClr val="FF0000"/>
                </a:solidFill>
              </a:rPr>
              <a:t>  </a:t>
            </a:r>
            <a:r>
              <a:rPr lang="uk-UA" sz="2400" i="1" smtClean="0"/>
              <a:t>Школа мій дім.</a:t>
            </a:r>
            <a:r>
              <a:rPr lang="ru-RU" sz="2400" smtClean="0"/>
              <a:t/>
            </a:r>
            <a:br>
              <a:rPr lang="ru-RU" sz="2400" smtClean="0"/>
            </a:br>
            <a:r>
              <a:rPr lang="uk-UA" sz="2400" b="1" smtClean="0">
                <a:solidFill>
                  <a:srgbClr val="FF0000"/>
                </a:solidFill>
              </a:rPr>
              <a:t>Мета:</a:t>
            </a:r>
            <a:r>
              <a:rPr lang="uk-UA" sz="2400" smtClean="0">
                <a:solidFill>
                  <a:srgbClr val="FF0000"/>
                </a:solidFill>
              </a:rPr>
              <a:t> </a:t>
            </a:r>
            <a:r>
              <a:rPr lang="uk-UA" sz="2400" i="1" smtClean="0"/>
              <a:t>Виховувати любов і повагу до школи, працівників школи. Формувати бажання школу зробити кращою. Формувати класне і шкільне учнівське самоврядування.</a:t>
            </a:r>
            <a:r>
              <a:rPr lang="ru-RU" sz="2400" smtClean="0"/>
              <a:t/>
            </a:r>
            <a:br>
              <a:rPr lang="ru-RU" sz="2400" smtClean="0"/>
            </a:br>
            <a:endParaRPr lang="ru-RU" sz="2400" smtClean="0"/>
          </a:p>
        </p:txBody>
      </p:sp>
      <p:sp>
        <p:nvSpPr>
          <p:cNvPr id="15363" name="Содержимое 2"/>
          <p:cNvSpPr>
            <a:spLocks noGrp="1"/>
          </p:cNvSpPr>
          <p:nvPr>
            <p:ph idx="1"/>
          </p:nvPr>
        </p:nvSpPr>
        <p:spPr>
          <a:xfrm>
            <a:off x="457200" y="2438400"/>
            <a:ext cx="8229600" cy="3687763"/>
          </a:xfrm>
        </p:spPr>
        <p:txBody>
          <a:bodyPr/>
          <a:lstStyle/>
          <a:p>
            <a:r>
              <a:rPr lang="uk-UA" smtClean="0"/>
              <a:t>Вечір зустрічі випускників;</a:t>
            </a:r>
            <a:endParaRPr lang="ru-RU" smtClean="0"/>
          </a:p>
          <a:p>
            <a:r>
              <a:rPr lang="uk-UA" smtClean="0"/>
              <a:t>Привітання ветеранів ВВВ;</a:t>
            </a:r>
            <a:endParaRPr lang="ru-RU" smtClean="0"/>
          </a:p>
          <a:p>
            <a:r>
              <a:rPr lang="uk-UA" smtClean="0"/>
              <a:t>Конкурс «Кращий учень року»;</a:t>
            </a:r>
            <a:endParaRPr lang="ru-RU" smtClean="0"/>
          </a:p>
          <a:p>
            <a:r>
              <a:rPr lang="uk-UA" smtClean="0"/>
              <a:t>Останній дзвоник.</a:t>
            </a:r>
            <a:endParaRPr lang="ru-RU" smtClean="0"/>
          </a:p>
          <a:p>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381000"/>
            <a:ext cx="8229600" cy="685800"/>
          </a:xfrm>
        </p:spPr>
        <p:txBody>
          <a:bodyPr rtlCol="0">
            <a:normAutofit fontScale="90000"/>
          </a:bodyPr>
          <a:lstStyle/>
          <a:p>
            <a:pPr eaLnBrk="1" fontAlgn="auto" hangingPunct="1">
              <a:spcAft>
                <a:spcPts val="0"/>
              </a:spcAft>
              <a:defRPr/>
            </a:pPr>
            <a:r>
              <a:rPr lang="uk-U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Система виховної роботи </a:t>
            </a:r>
            <a:br>
              <a:rPr lang="uk-U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uk-UA"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КЗ</a:t>
            </a:r>
            <a:r>
              <a:rPr lang="uk-U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uk-UA"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“Верхівцевська</a:t>
            </a:r>
            <a:r>
              <a:rPr lang="uk-UA"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СЗШ №2 </a:t>
            </a:r>
            <a:r>
              <a:rPr lang="uk-UA"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І-ІІІст.”</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Содержимое 3" descr="C:\Users\Лена\Pictures\img106.jpg"/>
          <p:cNvPicPr>
            <a:picLocks noGrp="1"/>
          </p:cNvPicPr>
          <p:nvPr>
            <p:ph idx="1"/>
          </p:nvPr>
        </p:nvPicPr>
        <p:blipFill>
          <a:blip r:embed="rId2" cstate="print"/>
          <a:srcRect t="4383"/>
          <a:stretch>
            <a:fillRect/>
          </a:stretch>
        </p:blipFill>
        <p:spPr>
          <a:xfrm>
            <a:off x="685800" y="1295400"/>
            <a:ext cx="8153400" cy="5334000"/>
          </a:xfrm>
          <a:prstGeom prst="round2DiagRect">
            <a:avLst>
              <a:gd name="adj1" fmla="val 16667"/>
              <a:gd name="adj2" fmla="val 0"/>
            </a:avLst>
          </a:prstGeom>
          <a:ln w="88900" cap="sq">
            <a:solidFill>
              <a:srgbClr val="FFFFFF"/>
            </a:solidFill>
          </a:ln>
          <a:effectLst>
            <a:outerShdw blurRad="254000" algn="tl" rotWithShape="0">
              <a:srgbClr val="000000">
                <a:alpha val="43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a:spLocks noGrp="1"/>
          </p:cNvSpPr>
          <p:nvPr>
            <p:ph idx="1"/>
          </p:nvPr>
        </p:nvSpPr>
        <p:spPr>
          <a:xfrm>
            <a:off x="762000" y="1752600"/>
            <a:ext cx="7696200" cy="3962400"/>
          </a:xfrm>
        </p:spPr>
        <p:txBody>
          <a:bodyPr/>
          <a:lstStyle/>
          <a:p>
            <a:pPr algn="just" eaLnBrk="1" hangingPunct="1"/>
            <a:endParaRPr lang="ru-RU" sz="2400" smtClean="0"/>
          </a:p>
          <a:p>
            <a:pPr eaLnBrk="1" hangingPunct="1"/>
            <a:endParaRPr lang="ru-RU" smtClean="0"/>
          </a:p>
          <a:p>
            <a:pPr eaLnBrk="1" hangingPunct="1"/>
            <a:endParaRPr lang="ru-RU" smtClean="0"/>
          </a:p>
        </p:txBody>
      </p:sp>
      <p:pic>
        <p:nvPicPr>
          <p:cNvPr id="3" name="Рисунок 2" descr="E:\рабочий стол\верховцево\во7.png"/>
          <p:cNvPicPr/>
          <p:nvPr/>
        </p:nvPicPr>
        <p:blipFill>
          <a:blip r:embed="rId2" cstate="print"/>
          <a:srcRect t="8180"/>
          <a:stretch>
            <a:fillRect/>
          </a:stretch>
        </p:blipFill>
        <p:spPr bwMode="auto">
          <a:xfrm>
            <a:off x="1066800" y="1676400"/>
            <a:ext cx="7086600" cy="48768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100" name="Заголовок 1"/>
          <p:cNvSpPr>
            <a:spLocks noGrp="1"/>
          </p:cNvSpPr>
          <p:nvPr>
            <p:ph type="title"/>
          </p:nvPr>
        </p:nvSpPr>
        <p:spPr/>
        <p:txBody>
          <a:bodyPr/>
          <a:lstStyle/>
          <a:p>
            <a:r>
              <a:rPr lang="uk-UA" smtClean="0"/>
              <a:t>Схема учнівського самоврядування</a:t>
            </a:r>
            <a:endParaRPr lang="ru-RU"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r>
              <a:rPr lang="uk-UA" smtClean="0"/>
              <a:t>Дитяча громадська організація “ЕРА”</a:t>
            </a:r>
            <a:endParaRPr lang="ru-RU" smtClean="0"/>
          </a:p>
        </p:txBody>
      </p:sp>
      <p:pic>
        <p:nvPicPr>
          <p:cNvPr id="4" name="Содержимое 3" descr="E:\рабочий стол\верховцево\во10.png"/>
          <p:cNvPicPr>
            <a:picLocks noGrp="1"/>
          </p:cNvPicPr>
          <p:nvPr>
            <p:ph idx="1"/>
          </p:nvPr>
        </p:nvPicPr>
        <p:blipFill>
          <a:blip r:embed="rId2" cstate="print"/>
          <a:srcRect/>
          <a:stretch>
            <a:fillRect/>
          </a:stretch>
        </p:blipFill>
        <p:spPr>
          <a:xfrm>
            <a:off x="838200" y="1524000"/>
            <a:ext cx="7467600" cy="5029200"/>
          </a:xfrm>
          <a:prstGeom prst="roundRect">
            <a:avLst>
              <a:gd name="adj" fmla="val 4167"/>
            </a:avLst>
          </a:prstGeom>
          <a:solidFill>
            <a:srgbClr val="FFFFFF"/>
          </a:solidFill>
          <a:ln w="76200" cap="sq">
            <a:solidFill>
              <a:srgbClr val="EAEAEA"/>
            </a:solidFill>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r>
              <a:rPr lang="uk-UA" smtClean="0"/>
              <a:t>Об'єднання молодших школярів “Барвінчата”</a:t>
            </a:r>
            <a:endParaRPr lang="ru-RU" smtClean="0"/>
          </a:p>
        </p:txBody>
      </p:sp>
      <p:pic>
        <p:nvPicPr>
          <p:cNvPr id="4" name="Содержимое 3" descr="E:\рабочий стол\верховцево\во8.png"/>
          <p:cNvPicPr>
            <a:picLocks noGrp="1"/>
          </p:cNvPicPr>
          <p:nvPr>
            <p:ph idx="1"/>
          </p:nvPr>
        </p:nvPicPr>
        <p:blipFill>
          <a:blip r:embed="rId2" cstate="print"/>
          <a:srcRect/>
          <a:stretch>
            <a:fillRect/>
          </a:stretch>
        </p:blipFill>
        <p:spPr>
          <a:xfrm>
            <a:off x="762000" y="1600200"/>
            <a:ext cx="7315200" cy="5029200"/>
          </a:xfrm>
          <a:ln w="190500" cap="sq">
            <a:solidFill>
              <a:srgbClr val="C8C6BD"/>
            </a:solidFill>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381000" y="274638"/>
            <a:ext cx="8305800" cy="2239962"/>
          </a:xfrm>
        </p:spPr>
        <p:txBody>
          <a:bodyPr/>
          <a:lstStyle/>
          <a:p>
            <a:r>
              <a:rPr lang="uk-UA" sz="2400" b="1" smtClean="0">
                <a:solidFill>
                  <a:srgbClr val="FF0000"/>
                </a:solidFill>
              </a:rPr>
              <a:t>Вересень</a:t>
            </a:r>
            <a:r>
              <a:rPr lang="ru-RU" sz="2400" smtClean="0"/>
              <a:t/>
            </a:r>
            <a:br>
              <a:rPr lang="ru-RU" sz="2400" smtClean="0"/>
            </a:br>
            <a:r>
              <a:rPr lang="uk-UA" sz="2400" b="1" smtClean="0">
                <a:solidFill>
                  <a:srgbClr val="FF0000"/>
                </a:solidFill>
              </a:rPr>
              <a:t>Тема</a:t>
            </a:r>
            <a:r>
              <a:rPr lang="uk-UA" sz="2400" b="1" i="1" smtClean="0">
                <a:solidFill>
                  <a:srgbClr val="FF0000"/>
                </a:solidFill>
              </a:rPr>
              <a:t>:</a:t>
            </a:r>
            <a:r>
              <a:rPr lang="uk-UA" sz="2400" i="1" smtClean="0">
                <a:solidFill>
                  <a:srgbClr val="FF0000"/>
                </a:solidFill>
              </a:rPr>
              <a:t>  </a:t>
            </a:r>
            <a:r>
              <a:rPr lang="uk-UA" sz="2400" i="1" smtClean="0"/>
              <a:t>«Здрастуй, школа!»</a:t>
            </a:r>
            <a:r>
              <a:rPr lang="ru-RU" sz="2400" smtClean="0"/>
              <a:t/>
            </a:r>
            <a:br>
              <a:rPr lang="ru-RU" sz="2400" smtClean="0"/>
            </a:br>
            <a:r>
              <a:rPr lang="uk-UA" sz="2400" b="1" smtClean="0">
                <a:solidFill>
                  <a:srgbClr val="FF0000"/>
                </a:solidFill>
              </a:rPr>
              <a:t>Мета:</a:t>
            </a:r>
            <a:r>
              <a:rPr lang="uk-UA" sz="2400" smtClean="0">
                <a:solidFill>
                  <a:srgbClr val="FF0000"/>
                </a:solidFill>
              </a:rPr>
              <a:t> </a:t>
            </a:r>
            <a:r>
              <a:rPr lang="uk-UA" sz="2400" i="1" smtClean="0"/>
              <a:t>Виховувати любов і повагу до школи, працівників школи. Формувати бажання школу зробити кращою. Формувати класне і шкільне учнівське самоврядування.</a:t>
            </a:r>
            <a:r>
              <a:rPr lang="ru-RU" sz="2400" smtClean="0"/>
              <a:t/>
            </a:r>
            <a:br>
              <a:rPr lang="ru-RU" sz="2400" smtClean="0"/>
            </a:br>
            <a:endParaRPr lang="ru-RU" sz="2400" smtClean="0"/>
          </a:p>
        </p:txBody>
      </p:sp>
      <p:sp>
        <p:nvSpPr>
          <p:cNvPr id="7171" name="Содержимое 2"/>
          <p:cNvSpPr>
            <a:spLocks noGrp="1"/>
          </p:cNvSpPr>
          <p:nvPr>
            <p:ph idx="1"/>
          </p:nvPr>
        </p:nvSpPr>
        <p:spPr>
          <a:xfrm>
            <a:off x="457200" y="2438400"/>
            <a:ext cx="8229600" cy="4144963"/>
          </a:xfrm>
        </p:spPr>
        <p:txBody>
          <a:bodyPr/>
          <a:lstStyle/>
          <a:p>
            <a:r>
              <a:rPr lang="uk-UA" smtClean="0"/>
              <a:t>Олімпійський урок;</a:t>
            </a:r>
            <a:endParaRPr lang="ru-RU" smtClean="0"/>
          </a:p>
          <a:p>
            <a:r>
              <a:rPr lang="uk-UA" smtClean="0"/>
              <a:t>Конкурс малюнків «Спорт»;</a:t>
            </a:r>
            <a:endParaRPr lang="ru-RU" smtClean="0"/>
          </a:p>
          <a:p>
            <a:r>
              <a:rPr lang="uk-UA" smtClean="0"/>
              <a:t>Змагання з піонерболу та футболу;</a:t>
            </a:r>
            <a:endParaRPr lang="ru-RU" smtClean="0"/>
          </a:p>
          <a:p>
            <a:r>
              <a:rPr lang="uk-UA" smtClean="0"/>
              <a:t>Крос та естафети.</a:t>
            </a:r>
            <a:endParaRPr lang="ru-RU" smtClean="0"/>
          </a:p>
          <a:p>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57200" y="457200"/>
            <a:ext cx="8229600" cy="1935163"/>
          </a:xfrm>
        </p:spPr>
        <p:txBody>
          <a:bodyPr/>
          <a:lstStyle/>
          <a:p>
            <a:r>
              <a:rPr lang="uk-UA" sz="2400" b="1" smtClean="0">
                <a:solidFill>
                  <a:srgbClr val="FF0000"/>
                </a:solidFill>
              </a:rPr>
              <a:t>Жовтень</a:t>
            </a:r>
            <a:r>
              <a:rPr lang="ru-RU" sz="2400" smtClean="0"/>
              <a:t/>
            </a:r>
            <a:br>
              <a:rPr lang="ru-RU" sz="2400" smtClean="0"/>
            </a:br>
            <a:r>
              <a:rPr lang="uk-UA" sz="2400" b="1" smtClean="0">
                <a:solidFill>
                  <a:srgbClr val="FF0000"/>
                </a:solidFill>
              </a:rPr>
              <a:t>Тема</a:t>
            </a:r>
            <a:r>
              <a:rPr lang="uk-UA" sz="2400" b="1" i="1" smtClean="0">
                <a:solidFill>
                  <a:srgbClr val="FF0000"/>
                </a:solidFill>
              </a:rPr>
              <a:t>:</a:t>
            </a:r>
            <a:r>
              <a:rPr lang="uk-UA" sz="2400" i="1" smtClean="0">
                <a:solidFill>
                  <a:srgbClr val="FF0000"/>
                </a:solidFill>
              </a:rPr>
              <a:t>  </a:t>
            </a:r>
            <a:r>
              <a:rPr lang="uk-UA" sz="2400" i="1" smtClean="0"/>
              <a:t>Ціннісне ставлення до культури і мистецтва.</a:t>
            </a:r>
            <a:r>
              <a:rPr lang="ru-RU" sz="2400" smtClean="0"/>
              <a:t/>
            </a:r>
            <a:br>
              <a:rPr lang="ru-RU" sz="2400" smtClean="0"/>
            </a:br>
            <a:r>
              <a:rPr lang="uk-UA" sz="2400" b="1" smtClean="0">
                <a:solidFill>
                  <a:srgbClr val="FF0000"/>
                </a:solidFill>
              </a:rPr>
              <a:t>Мета:</a:t>
            </a:r>
            <a:r>
              <a:rPr lang="uk-UA" sz="2400" smtClean="0">
                <a:solidFill>
                  <a:srgbClr val="FF0000"/>
                </a:solidFill>
              </a:rPr>
              <a:t> </a:t>
            </a:r>
            <a:r>
              <a:rPr lang="uk-UA" sz="2400" i="1" smtClean="0"/>
              <a:t>Формувати естетичні почуття, уявлення і знання про прекрасне в житті і мистецтві. Виховувати художньо-естетичні смаки, емоції, почуття та культуру мислення та поведінки.</a:t>
            </a:r>
            <a:r>
              <a:rPr lang="ru-RU" sz="2400" smtClean="0"/>
              <a:t/>
            </a:r>
            <a:br>
              <a:rPr lang="ru-RU" sz="2400" smtClean="0"/>
            </a:br>
            <a:endParaRPr lang="ru-RU" sz="2400" smtClean="0"/>
          </a:p>
        </p:txBody>
      </p:sp>
      <p:sp>
        <p:nvSpPr>
          <p:cNvPr id="8195" name="Содержимое 2"/>
          <p:cNvSpPr>
            <a:spLocks noGrp="1"/>
          </p:cNvSpPr>
          <p:nvPr>
            <p:ph idx="1"/>
          </p:nvPr>
        </p:nvSpPr>
        <p:spPr>
          <a:xfrm>
            <a:off x="533400" y="2514600"/>
            <a:ext cx="8229600" cy="4144963"/>
          </a:xfrm>
        </p:spPr>
        <p:txBody>
          <a:bodyPr/>
          <a:lstStyle/>
          <a:p>
            <a:r>
              <a:rPr lang="uk-UA" smtClean="0"/>
              <a:t>КТС «Свято барвінчат» 1-4 класи.</a:t>
            </a:r>
            <a:endParaRPr lang="ru-RU" smtClean="0"/>
          </a:p>
          <a:p>
            <a:r>
              <a:rPr lang="uk-UA" smtClean="0"/>
              <a:t>КТС Конкурс «Золота осінь» 5-7 класи.</a:t>
            </a:r>
            <a:endParaRPr lang="ru-RU" smtClean="0"/>
          </a:p>
          <a:p>
            <a:r>
              <a:rPr lang="uk-UA" smtClean="0"/>
              <a:t>КТС «Осінній бал» 8-11 класи.</a:t>
            </a:r>
            <a:endParaRPr lang="ru-RU" smtClean="0"/>
          </a:p>
          <a:p>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57200" y="533400"/>
            <a:ext cx="8229600" cy="2438400"/>
          </a:xfrm>
        </p:spPr>
        <p:txBody>
          <a:bodyPr/>
          <a:lstStyle/>
          <a:p>
            <a:r>
              <a:rPr lang="uk-UA" sz="2400" b="1" smtClean="0">
                <a:solidFill>
                  <a:srgbClr val="FF0000"/>
                </a:solidFill>
              </a:rPr>
              <a:t>Листопад</a:t>
            </a:r>
            <a:r>
              <a:rPr lang="ru-RU" sz="2400" smtClean="0"/>
              <a:t/>
            </a:r>
            <a:br>
              <a:rPr lang="ru-RU" sz="2400" smtClean="0"/>
            </a:br>
            <a:r>
              <a:rPr lang="uk-UA" sz="2400" b="1" smtClean="0">
                <a:solidFill>
                  <a:srgbClr val="FF0000"/>
                </a:solidFill>
              </a:rPr>
              <a:t>Тема</a:t>
            </a:r>
            <a:r>
              <a:rPr lang="uk-UA" sz="2400" b="1" i="1" smtClean="0">
                <a:solidFill>
                  <a:srgbClr val="FF0000"/>
                </a:solidFill>
              </a:rPr>
              <a:t>:</a:t>
            </a:r>
            <a:r>
              <a:rPr lang="uk-UA" sz="2400" i="1" smtClean="0">
                <a:solidFill>
                  <a:srgbClr val="FF0000"/>
                </a:solidFill>
              </a:rPr>
              <a:t>  </a:t>
            </a:r>
            <a:r>
              <a:rPr lang="uk-UA" sz="2400" i="1" smtClean="0"/>
              <a:t>Ціннісне ставлення до людини.</a:t>
            </a:r>
            <a:r>
              <a:rPr lang="ru-RU" sz="2400" smtClean="0"/>
              <a:t/>
            </a:r>
            <a:br>
              <a:rPr lang="ru-RU" sz="2400" smtClean="0"/>
            </a:br>
            <a:r>
              <a:rPr lang="uk-UA" sz="2400" b="1" smtClean="0">
                <a:solidFill>
                  <a:srgbClr val="FF0000"/>
                </a:solidFill>
              </a:rPr>
              <a:t>Мета:</a:t>
            </a:r>
            <a:r>
              <a:rPr lang="uk-UA" sz="2400" smtClean="0">
                <a:solidFill>
                  <a:srgbClr val="FF0000"/>
                </a:solidFill>
              </a:rPr>
              <a:t> </a:t>
            </a:r>
            <a:r>
              <a:rPr lang="uk-UA" sz="2400" i="1" smtClean="0"/>
              <a:t>Формувати особисті, родинні, громадянські, національні та загальнолюдські цінності. Виховувати чуйність, чесність, правдивість, справедливість, гідність, милосердя, толерантність, совість, ввічливість, тощо.</a:t>
            </a:r>
            <a:r>
              <a:rPr lang="ru-RU" sz="2400" smtClean="0"/>
              <a:t/>
            </a:r>
            <a:br>
              <a:rPr lang="ru-RU" sz="2400" smtClean="0"/>
            </a:br>
            <a:endParaRPr lang="ru-RU" sz="2400" smtClean="0"/>
          </a:p>
        </p:txBody>
      </p:sp>
      <p:sp>
        <p:nvSpPr>
          <p:cNvPr id="9219" name="Содержимое 2"/>
          <p:cNvSpPr>
            <a:spLocks noGrp="1"/>
          </p:cNvSpPr>
          <p:nvPr>
            <p:ph idx="1"/>
          </p:nvPr>
        </p:nvSpPr>
        <p:spPr>
          <a:xfrm>
            <a:off x="533400" y="2971800"/>
            <a:ext cx="8229600" cy="3535363"/>
          </a:xfrm>
        </p:spPr>
        <p:txBody>
          <a:bodyPr/>
          <a:lstStyle/>
          <a:p>
            <a:r>
              <a:rPr lang="uk-UA" smtClean="0"/>
              <a:t>КТС Конкурс «Твори добро» 5-7 класи.</a:t>
            </a:r>
            <a:endParaRPr lang="ru-RU" smtClean="0"/>
          </a:p>
          <a:p>
            <a:r>
              <a:rPr lang="uk-UA" smtClean="0"/>
              <a:t>КТС «З добром по життю». 8-11 класи.</a:t>
            </a:r>
            <a:endParaRPr lang="ru-RU" smtClean="0"/>
          </a:p>
          <a:p>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7200" y="274638"/>
            <a:ext cx="8229600" cy="2392362"/>
          </a:xfrm>
        </p:spPr>
        <p:txBody>
          <a:bodyPr/>
          <a:lstStyle/>
          <a:p>
            <a:r>
              <a:rPr lang="uk-UA" sz="2400" b="1" smtClean="0">
                <a:solidFill>
                  <a:srgbClr val="FF0000"/>
                </a:solidFill>
              </a:rPr>
              <a:t>Грудень</a:t>
            </a:r>
            <a:r>
              <a:rPr lang="ru-RU" sz="2400" smtClean="0"/>
              <a:t/>
            </a:r>
            <a:br>
              <a:rPr lang="ru-RU" sz="2400" smtClean="0"/>
            </a:br>
            <a:r>
              <a:rPr lang="uk-UA" sz="2400" b="1" smtClean="0">
                <a:solidFill>
                  <a:srgbClr val="FF0000"/>
                </a:solidFill>
              </a:rPr>
              <a:t>Тема</a:t>
            </a:r>
            <a:r>
              <a:rPr lang="uk-UA" sz="2400" b="1" i="1" smtClean="0">
                <a:solidFill>
                  <a:srgbClr val="FF0000"/>
                </a:solidFill>
              </a:rPr>
              <a:t>:</a:t>
            </a:r>
            <a:r>
              <a:rPr lang="uk-UA" sz="2400" i="1" smtClean="0">
                <a:solidFill>
                  <a:srgbClr val="FF0000"/>
                </a:solidFill>
              </a:rPr>
              <a:t>  </a:t>
            </a:r>
            <a:r>
              <a:rPr lang="uk-UA" sz="2400" i="1" smtClean="0"/>
              <a:t>Ціннісне ставлення до суспільства і держави.</a:t>
            </a:r>
            <a:r>
              <a:rPr lang="ru-RU" sz="2400" smtClean="0"/>
              <a:t/>
            </a:r>
            <a:br>
              <a:rPr lang="ru-RU" sz="2400" smtClean="0"/>
            </a:br>
            <a:r>
              <a:rPr lang="uk-UA" sz="2400" b="1" smtClean="0">
                <a:solidFill>
                  <a:srgbClr val="FF0000"/>
                </a:solidFill>
              </a:rPr>
              <a:t>Мета:</a:t>
            </a:r>
            <a:r>
              <a:rPr lang="uk-UA" sz="2400" smtClean="0">
                <a:solidFill>
                  <a:srgbClr val="FF0000"/>
                </a:solidFill>
              </a:rPr>
              <a:t> </a:t>
            </a:r>
            <a:r>
              <a:rPr lang="uk-UA" sz="2400" i="1" smtClean="0"/>
              <a:t>Формування активної громадянської позиції, почуття гордості та поваги до свого роду, народу, Батьківщини. Виховувати почуття любові до Батьківщини, її національних цінностей.</a:t>
            </a:r>
            <a:r>
              <a:rPr lang="ru-RU" sz="2400" smtClean="0"/>
              <a:t/>
            </a:r>
            <a:br>
              <a:rPr lang="ru-RU" sz="2400" smtClean="0"/>
            </a:br>
            <a:endParaRPr lang="ru-RU" sz="2400" smtClean="0"/>
          </a:p>
        </p:txBody>
      </p:sp>
      <p:sp>
        <p:nvSpPr>
          <p:cNvPr id="10243" name="Содержимое 2"/>
          <p:cNvSpPr>
            <a:spLocks noGrp="1"/>
          </p:cNvSpPr>
          <p:nvPr>
            <p:ph idx="1"/>
          </p:nvPr>
        </p:nvSpPr>
        <p:spPr>
          <a:xfrm>
            <a:off x="457200" y="2819400"/>
            <a:ext cx="8229600" cy="3306763"/>
          </a:xfrm>
        </p:spPr>
        <p:txBody>
          <a:bodyPr/>
          <a:lstStyle/>
          <a:p>
            <a:r>
              <a:rPr lang="uk-UA" smtClean="0"/>
              <a:t>Був проведений шкільний вечір змагання «Нумо, хлопці» до Дня збройних сил України. До Всесвітнього дня прав людини проходив конкурс малюнків «Мої права». Були організовані та проведені новорічні ранки для початкової та середньої ланки та новорічний вечір для учнів старших класів.</a:t>
            </a:r>
            <a:endParaRPr lang="ru-RU" smtClean="0"/>
          </a:p>
          <a:p>
            <a:endParaRPr lang="ru-RU" smtClean="0"/>
          </a:p>
        </p:txBody>
      </p:sp>
    </p:spTree>
  </p:cSld>
  <p:clrMapOvr>
    <a:masterClrMapping/>
  </p:clrMapOvr>
</p:sld>
</file>

<file path=ppt/theme/theme1.xml><?xml version="1.0" encoding="utf-8"?>
<a:theme xmlns:a="http://schemas.openxmlformats.org/drawingml/2006/main" name="Школа">
  <a:themeElements>
    <a:clrScheme name="Другая 1">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4D160F"/>
      </a:hlink>
      <a:folHlink>
        <a:srgbClr val="96A9A9"/>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Школа</Template>
  <TotalTime>59</TotalTime>
  <Words>272</Words>
  <Application>Microsoft Office PowerPoint</Application>
  <PresentationFormat>Экран (4:3)</PresentationFormat>
  <Paragraphs>40</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Times New Roman</vt:lpstr>
      <vt:lpstr>Calibri</vt:lpstr>
      <vt:lpstr>Школа</vt:lpstr>
      <vt:lpstr>Аналіз виховної роботи 2012-2013 н.р.</vt:lpstr>
      <vt:lpstr>Система виховної роботи  КЗ “Верхівцевська СЗШ №2 І-ІІІст.”</vt:lpstr>
      <vt:lpstr>Схема учнівського самоврядування</vt:lpstr>
      <vt:lpstr>Дитяча громадська організація “ЕРА”</vt:lpstr>
      <vt:lpstr>Об'єднання молодших школярів “Барвінчата”</vt:lpstr>
      <vt:lpstr>Вересень Тема:  «Здрастуй, школа!» Мета: Виховувати любов і повагу до школи, працівників школи. Формувати бажання школу зробити кращою. Формувати класне і шкільне учнівське самоврядування. </vt:lpstr>
      <vt:lpstr>Жовтень Тема:  Ціннісне ставлення до культури і мистецтва. Мета: Формувати естетичні почуття, уявлення і знання про прекрасне в житті і мистецтві. Виховувати художньо-естетичні смаки, емоції, почуття та культуру мислення та поведінки. </vt:lpstr>
      <vt:lpstr>Листопад Тема:  Ціннісне ставлення до людини. Мета: Формувати особисті, родинні, громадянські, національні та загальнолюдські цінності. Виховувати чуйність, чесність, правдивість, справедливість, гідність, милосердя, толерантність, совість, ввічливість, тощо. </vt:lpstr>
      <vt:lpstr>Грудень Тема:  Ціннісне ставлення до суспільства і держави. Мета: Формування активної громадянської позиції, почуття гордості та поваги до свого роду, народу, Батьківщини. Виховувати почуття любові до Батьківщини, її національних цінностей. </vt:lpstr>
      <vt:lpstr>Січень Тема:  Ціннісне ставлення до суспільства і держави. Мета: Формування активної громадянської позиції, почуття гордості та поваги до свого роду, народу, Батьківщини. Виховувати почуття любові до Батьківщини, її національних цінностей. </vt:lpstr>
      <vt:lpstr>Лютий Тема:  Ціннісне ставлення до себе. Мета: Формувати здоровий спосіб життя, здоров'язберігаючі навички. Виховувати прагнення бути здоровою людиною. </vt:lpstr>
      <vt:lpstr>Березень Тема:  Ціннісне ставлення до праці. Мета: Формувати позитивно-емоційне ставлення до праці, здатності усвідомленого вибору майбутньої професії. Виховувати навички колективної трудової діяльності, працьовитість. </vt:lpstr>
      <vt:lpstr>Квітень Тема:  Ціннісне ставлення до природи. Мета: Формування екологічної культури, активної життєвої позиції щодо збереження природи, вміння природокористування. Виховувати бережливе ставлення до природи. </vt:lpstr>
      <vt:lpstr>Травень Тема:  Школа мій дім. Мета: Виховувати любов і повагу до школи, працівників школи. Формувати бажання школу зробити кращою. Формувати класне і шкільне учнівське самоврядування.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Аналіз виховної роботи 2012-2013 н.р.</dc:title>
  <dc:creator>Лена</dc:creator>
  <cp:lastModifiedBy>Лена</cp:lastModifiedBy>
  <cp:revision>10</cp:revision>
  <dcterms:created xsi:type="dcterms:W3CDTF">2011-07-14T10:16:19Z</dcterms:created>
  <dcterms:modified xsi:type="dcterms:W3CDTF">2013-12-04T20:39:44Z</dcterms:modified>
</cp:coreProperties>
</file>