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9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2BD06-7B70-4A94-969A-32C32BE4F5E7}" type="doc">
      <dgm:prSet loTypeId="urn:microsoft.com/office/officeart/2005/8/layout/cycle8" loCatId="cycle" qsTypeId="urn:microsoft.com/office/officeart/2005/8/quickstyle/3d1" qsCatId="3D" csTypeId="urn:microsoft.com/office/officeart/2005/8/colors/colorful5" csCatId="colorful" phldr="1"/>
      <dgm:spPr/>
    </dgm:pt>
    <dgm:pt modelId="{969D898D-02E7-4DD0-B076-A992F7B2882C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Фронтальні</a:t>
          </a:r>
          <a:endParaRPr lang="ru-RU" dirty="0">
            <a:solidFill>
              <a:schemeClr val="tx1"/>
            </a:solidFill>
          </a:endParaRPr>
        </a:p>
      </dgm:t>
    </dgm:pt>
    <dgm:pt modelId="{0B4C8B0A-87F2-429B-B0CC-9D02843209E1}" type="parTrans" cxnId="{FA1435D0-C979-4352-B5E1-87FD155361D8}">
      <dgm:prSet/>
      <dgm:spPr/>
      <dgm:t>
        <a:bodyPr/>
        <a:lstStyle/>
        <a:p>
          <a:endParaRPr lang="ru-RU"/>
        </a:p>
      </dgm:t>
    </dgm:pt>
    <dgm:pt modelId="{22833B83-831E-44E3-BB12-8A94DB2DF1A4}" type="sibTrans" cxnId="{FA1435D0-C979-4352-B5E1-87FD155361D8}">
      <dgm:prSet/>
      <dgm:spPr/>
      <dgm:t>
        <a:bodyPr/>
        <a:lstStyle/>
        <a:p>
          <a:endParaRPr lang="ru-RU"/>
        </a:p>
      </dgm:t>
    </dgm:pt>
    <dgm:pt modelId="{02EA23FC-3811-4676-BFD3-C304C6BA1249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Групові</a:t>
          </a:r>
          <a:endParaRPr lang="ru-RU" dirty="0">
            <a:solidFill>
              <a:schemeClr val="tx1"/>
            </a:solidFill>
          </a:endParaRPr>
        </a:p>
      </dgm:t>
    </dgm:pt>
    <dgm:pt modelId="{AAC3915D-9D6E-48D0-B33F-525BBE9ED084}" type="parTrans" cxnId="{5907EB71-4B31-4F94-9D6A-E4A1F9EDE249}">
      <dgm:prSet/>
      <dgm:spPr/>
      <dgm:t>
        <a:bodyPr/>
        <a:lstStyle/>
        <a:p>
          <a:endParaRPr lang="ru-RU"/>
        </a:p>
      </dgm:t>
    </dgm:pt>
    <dgm:pt modelId="{0729DA64-1F8D-4478-A729-CA157D8A8625}" type="sibTrans" cxnId="{5907EB71-4B31-4F94-9D6A-E4A1F9EDE249}">
      <dgm:prSet/>
      <dgm:spPr/>
      <dgm:t>
        <a:bodyPr/>
        <a:lstStyle/>
        <a:p>
          <a:endParaRPr lang="ru-RU"/>
        </a:p>
      </dgm:t>
    </dgm:pt>
    <dgm:pt modelId="{4038C0BD-33BA-47E4-9E0C-CD10C2663913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Індивідуальні</a:t>
          </a:r>
          <a:endParaRPr lang="ru-RU" dirty="0">
            <a:solidFill>
              <a:schemeClr val="tx1"/>
            </a:solidFill>
          </a:endParaRPr>
        </a:p>
      </dgm:t>
    </dgm:pt>
    <dgm:pt modelId="{A45A7880-77EA-46E7-A7D1-DF682381AF98}" type="parTrans" cxnId="{494D1143-38FE-4E27-8DC4-2E2522697BBF}">
      <dgm:prSet/>
      <dgm:spPr/>
      <dgm:t>
        <a:bodyPr/>
        <a:lstStyle/>
        <a:p>
          <a:endParaRPr lang="ru-RU"/>
        </a:p>
      </dgm:t>
    </dgm:pt>
    <dgm:pt modelId="{01AEF6DC-F8A7-4C34-8973-719FA931E7F7}" type="sibTrans" cxnId="{494D1143-38FE-4E27-8DC4-2E2522697BBF}">
      <dgm:prSet/>
      <dgm:spPr/>
      <dgm:t>
        <a:bodyPr/>
        <a:lstStyle/>
        <a:p>
          <a:endParaRPr lang="ru-RU"/>
        </a:p>
      </dgm:t>
    </dgm:pt>
    <dgm:pt modelId="{E808B58E-3297-4D9F-9BD7-AC6087688E96}" type="pres">
      <dgm:prSet presAssocID="{53A2BD06-7B70-4A94-969A-32C32BE4F5E7}" presName="compositeShape" presStyleCnt="0">
        <dgm:presLayoutVars>
          <dgm:chMax val="7"/>
          <dgm:dir/>
          <dgm:resizeHandles val="exact"/>
        </dgm:presLayoutVars>
      </dgm:prSet>
      <dgm:spPr/>
    </dgm:pt>
    <dgm:pt modelId="{A2588B9C-826F-4025-9139-D4584EBF22F1}" type="pres">
      <dgm:prSet presAssocID="{53A2BD06-7B70-4A94-969A-32C32BE4F5E7}" presName="wedge1" presStyleLbl="node1" presStyleIdx="0" presStyleCnt="3"/>
      <dgm:spPr/>
      <dgm:t>
        <a:bodyPr/>
        <a:lstStyle/>
        <a:p>
          <a:endParaRPr lang="ru-RU"/>
        </a:p>
      </dgm:t>
    </dgm:pt>
    <dgm:pt modelId="{D5822598-3FE1-458F-9A4D-E39B1C6299B8}" type="pres">
      <dgm:prSet presAssocID="{53A2BD06-7B70-4A94-969A-32C32BE4F5E7}" presName="dummy1a" presStyleCnt="0"/>
      <dgm:spPr/>
    </dgm:pt>
    <dgm:pt modelId="{B95063E6-8FE4-4887-B0DA-85857056C890}" type="pres">
      <dgm:prSet presAssocID="{53A2BD06-7B70-4A94-969A-32C32BE4F5E7}" presName="dummy1b" presStyleCnt="0"/>
      <dgm:spPr/>
    </dgm:pt>
    <dgm:pt modelId="{F16CD000-730C-47A3-B9E7-4BAADB3A96FA}" type="pres">
      <dgm:prSet presAssocID="{53A2BD06-7B70-4A94-969A-32C32BE4F5E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929BA-0CE7-43D5-9146-841B8F73E4C4}" type="pres">
      <dgm:prSet presAssocID="{53A2BD06-7B70-4A94-969A-32C32BE4F5E7}" presName="wedge2" presStyleLbl="node1" presStyleIdx="1" presStyleCnt="3"/>
      <dgm:spPr/>
      <dgm:t>
        <a:bodyPr/>
        <a:lstStyle/>
        <a:p>
          <a:endParaRPr lang="ru-RU"/>
        </a:p>
      </dgm:t>
    </dgm:pt>
    <dgm:pt modelId="{54C32364-2AE1-4C0E-BE41-298CD00944B8}" type="pres">
      <dgm:prSet presAssocID="{53A2BD06-7B70-4A94-969A-32C32BE4F5E7}" presName="dummy2a" presStyleCnt="0"/>
      <dgm:spPr/>
    </dgm:pt>
    <dgm:pt modelId="{D59C8F8E-C33A-4A4A-B9BC-FE9B008E24DA}" type="pres">
      <dgm:prSet presAssocID="{53A2BD06-7B70-4A94-969A-32C32BE4F5E7}" presName="dummy2b" presStyleCnt="0"/>
      <dgm:spPr/>
    </dgm:pt>
    <dgm:pt modelId="{D58807BC-FB21-45FE-A96C-594A2317FBCD}" type="pres">
      <dgm:prSet presAssocID="{53A2BD06-7B70-4A94-969A-32C32BE4F5E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022C9-F81C-48DE-867E-A92732F2E836}" type="pres">
      <dgm:prSet presAssocID="{53A2BD06-7B70-4A94-969A-32C32BE4F5E7}" presName="wedge3" presStyleLbl="node1" presStyleIdx="2" presStyleCnt="3"/>
      <dgm:spPr/>
      <dgm:t>
        <a:bodyPr/>
        <a:lstStyle/>
        <a:p>
          <a:endParaRPr lang="ru-RU"/>
        </a:p>
      </dgm:t>
    </dgm:pt>
    <dgm:pt modelId="{58EF0D14-33BE-45D2-8A69-52F165CEB62C}" type="pres">
      <dgm:prSet presAssocID="{53A2BD06-7B70-4A94-969A-32C32BE4F5E7}" presName="dummy3a" presStyleCnt="0"/>
      <dgm:spPr/>
    </dgm:pt>
    <dgm:pt modelId="{F9F64118-69A1-4483-A466-6EFF7A6D7233}" type="pres">
      <dgm:prSet presAssocID="{53A2BD06-7B70-4A94-969A-32C32BE4F5E7}" presName="dummy3b" presStyleCnt="0"/>
      <dgm:spPr/>
    </dgm:pt>
    <dgm:pt modelId="{0BCB408D-7D2A-4247-B549-16ACC7CB1087}" type="pres">
      <dgm:prSet presAssocID="{53A2BD06-7B70-4A94-969A-32C32BE4F5E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990D8-5B9A-437A-925D-1E6C96B0CE50}" type="pres">
      <dgm:prSet presAssocID="{22833B83-831E-44E3-BB12-8A94DB2DF1A4}" presName="arrowWedge1" presStyleLbl="fgSibTrans2D1" presStyleIdx="0" presStyleCnt="3"/>
      <dgm:spPr/>
    </dgm:pt>
    <dgm:pt modelId="{EBE6C2FE-FA3D-4522-B99B-3B99AC4B1A6F}" type="pres">
      <dgm:prSet presAssocID="{0729DA64-1F8D-4478-A729-CA157D8A8625}" presName="arrowWedge2" presStyleLbl="fgSibTrans2D1" presStyleIdx="1" presStyleCnt="3"/>
      <dgm:spPr/>
    </dgm:pt>
    <dgm:pt modelId="{5FB1FDB5-C494-43BF-B029-4A5BB82CD088}" type="pres">
      <dgm:prSet presAssocID="{01AEF6DC-F8A7-4C34-8973-719FA931E7F7}" presName="arrowWedge3" presStyleLbl="fgSibTrans2D1" presStyleIdx="2" presStyleCnt="3"/>
      <dgm:spPr/>
    </dgm:pt>
  </dgm:ptLst>
  <dgm:cxnLst>
    <dgm:cxn modelId="{FDBFF050-1500-4B2F-9671-097D4A07FB17}" type="presOf" srcId="{02EA23FC-3811-4676-BFD3-C304C6BA1249}" destId="{6F4929BA-0CE7-43D5-9146-841B8F73E4C4}" srcOrd="0" destOrd="0" presId="urn:microsoft.com/office/officeart/2005/8/layout/cycle8"/>
    <dgm:cxn modelId="{494D1143-38FE-4E27-8DC4-2E2522697BBF}" srcId="{53A2BD06-7B70-4A94-969A-32C32BE4F5E7}" destId="{4038C0BD-33BA-47E4-9E0C-CD10C2663913}" srcOrd="2" destOrd="0" parTransId="{A45A7880-77EA-46E7-A7D1-DF682381AF98}" sibTransId="{01AEF6DC-F8A7-4C34-8973-719FA931E7F7}"/>
    <dgm:cxn modelId="{24552613-C7FF-46B2-A637-9AA7572C75AA}" type="presOf" srcId="{4038C0BD-33BA-47E4-9E0C-CD10C2663913}" destId="{1AE022C9-F81C-48DE-867E-A92732F2E836}" srcOrd="0" destOrd="0" presId="urn:microsoft.com/office/officeart/2005/8/layout/cycle8"/>
    <dgm:cxn modelId="{6D8645D0-2026-4122-86B5-964BB60FC5EF}" type="presOf" srcId="{02EA23FC-3811-4676-BFD3-C304C6BA1249}" destId="{D58807BC-FB21-45FE-A96C-594A2317FBCD}" srcOrd="1" destOrd="0" presId="urn:microsoft.com/office/officeart/2005/8/layout/cycle8"/>
    <dgm:cxn modelId="{FA1435D0-C979-4352-B5E1-87FD155361D8}" srcId="{53A2BD06-7B70-4A94-969A-32C32BE4F5E7}" destId="{969D898D-02E7-4DD0-B076-A992F7B2882C}" srcOrd="0" destOrd="0" parTransId="{0B4C8B0A-87F2-429B-B0CC-9D02843209E1}" sibTransId="{22833B83-831E-44E3-BB12-8A94DB2DF1A4}"/>
    <dgm:cxn modelId="{CF57B0E4-D6AD-4FE6-8ED2-536297F379B3}" type="presOf" srcId="{969D898D-02E7-4DD0-B076-A992F7B2882C}" destId="{A2588B9C-826F-4025-9139-D4584EBF22F1}" srcOrd="0" destOrd="0" presId="urn:microsoft.com/office/officeart/2005/8/layout/cycle8"/>
    <dgm:cxn modelId="{4E04773B-8252-4F8F-B260-120F90470B77}" type="presOf" srcId="{969D898D-02E7-4DD0-B076-A992F7B2882C}" destId="{F16CD000-730C-47A3-B9E7-4BAADB3A96FA}" srcOrd="1" destOrd="0" presId="urn:microsoft.com/office/officeart/2005/8/layout/cycle8"/>
    <dgm:cxn modelId="{66538E28-CB72-4C61-B2D0-E7157FFDB50B}" type="presOf" srcId="{4038C0BD-33BA-47E4-9E0C-CD10C2663913}" destId="{0BCB408D-7D2A-4247-B549-16ACC7CB1087}" srcOrd="1" destOrd="0" presId="urn:microsoft.com/office/officeart/2005/8/layout/cycle8"/>
    <dgm:cxn modelId="{5907EB71-4B31-4F94-9D6A-E4A1F9EDE249}" srcId="{53A2BD06-7B70-4A94-969A-32C32BE4F5E7}" destId="{02EA23FC-3811-4676-BFD3-C304C6BA1249}" srcOrd="1" destOrd="0" parTransId="{AAC3915D-9D6E-48D0-B33F-525BBE9ED084}" sibTransId="{0729DA64-1F8D-4478-A729-CA157D8A8625}"/>
    <dgm:cxn modelId="{1A76DDCF-51FA-4AA9-96DA-6A05D17A9A9D}" type="presOf" srcId="{53A2BD06-7B70-4A94-969A-32C32BE4F5E7}" destId="{E808B58E-3297-4D9F-9BD7-AC6087688E96}" srcOrd="0" destOrd="0" presId="urn:microsoft.com/office/officeart/2005/8/layout/cycle8"/>
    <dgm:cxn modelId="{83BBF8DE-8209-402E-83A3-CF724CE9EF30}" type="presParOf" srcId="{E808B58E-3297-4D9F-9BD7-AC6087688E96}" destId="{A2588B9C-826F-4025-9139-D4584EBF22F1}" srcOrd="0" destOrd="0" presId="urn:microsoft.com/office/officeart/2005/8/layout/cycle8"/>
    <dgm:cxn modelId="{D94038AE-2202-47B2-9943-86167054B410}" type="presParOf" srcId="{E808B58E-3297-4D9F-9BD7-AC6087688E96}" destId="{D5822598-3FE1-458F-9A4D-E39B1C6299B8}" srcOrd="1" destOrd="0" presId="urn:microsoft.com/office/officeart/2005/8/layout/cycle8"/>
    <dgm:cxn modelId="{75482447-87F6-4FB0-9AAD-DE7ED3EC0860}" type="presParOf" srcId="{E808B58E-3297-4D9F-9BD7-AC6087688E96}" destId="{B95063E6-8FE4-4887-B0DA-85857056C890}" srcOrd="2" destOrd="0" presId="urn:microsoft.com/office/officeart/2005/8/layout/cycle8"/>
    <dgm:cxn modelId="{CCA771AC-4A2E-44DF-875E-7A4A53F3447A}" type="presParOf" srcId="{E808B58E-3297-4D9F-9BD7-AC6087688E96}" destId="{F16CD000-730C-47A3-B9E7-4BAADB3A96FA}" srcOrd="3" destOrd="0" presId="urn:microsoft.com/office/officeart/2005/8/layout/cycle8"/>
    <dgm:cxn modelId="{BDA780E6-4AD8-4077-94C9-938E125D3CAA}" type="presParOf" srcId="{E808B58E-3297-4D9F-9BD7-AC6087688E96}" destId="{6F4929BA-0CE7-43D5-9146-841B8F73E4C4}" srcOrd="4" destOrd="0" presId="urn:microsoft.com/office/officeart/2005/8/layout/cycle8"/>
    <dgm:cxn modelId="{06242DEF-284C-48C3-A9E1-D67F4AEE97E5}" type="presParOf" srcId="{E808B58E-3297-4D9F-9BD7-AC6087688E96}" destId="{54C32364-2AE1-4C0E-BE41-298CD00944B8}" srcOrd="5" destOrd="0" presId="urn:microsoft.com/office/officeart/2005/8/layout/cycle8"/>
    <dgm:cxn modelId="{0B9369E9-B61C-4A78-8B91-0BE3D5748C7A}" type="presParOf" srcId="{E808B58E-3297-4D9F-9BD7-AC6087688E96}" destId="{D59C8F8E-C33A-4A4A-B9BC-FE9B008E24DA}" srcOrd="6" destOrd="0" presId="urn:microsoft.com/office/officeart/2005/8/layout/cycle8"/>
    <dgm:cxn modelId="{0FC8D487-15B2-4917-BE2D-0E63CE2468F5}" type="presParOf" srcId="{E808B58E-3297-4D9F-9BD7-AC6087688E96}" destId="{D58807BC-FB21-45FE-A96C-594A2317FBCD}" srcOrd="7" destOrd="0" presId="urn:microsoft.com/office/officeart/2005/8/layout/cycle8"/>
    <dgm:cxn modelId="{97B901FD-EB01-49BF-BB8F-04291D4B2EDD}" type="presParOf" srcId="{E808B58E-3297-4D9F-9BD7-AC6087688E96}" destId="{1AE022C9-F81C-48DE-867E-A92732F2E836}" srcOrd="8" destOrd="0" presId="urn:microsoft.com/office/officeart/2005/8/layout/cycle8"/>
    <dgm:cxn modelId="{D3BBE5BE-D3D3-4023-AD08-485EAD006559}" type="presParOf" srcId="{E808B58E-3297-4D9F-9BD7-AC6087688E96}" destId="{58EF0D14-33BE-45D2-8A69-52F165CEB62C}" srcOrd="9" destOrd="0" presId="urn:microsoft.com/office/officeart/2005/8/layout/cycle8"/>
    <dgm:cxn modelId="{D77F716F-36B3-40F9-9729-981E2B5D347C}" type="presParOf" srcId="{E808B58E-3297-4D9F-9BD7-AC6087688E96}" destId="{F9F64118-69A1-4483-A466-6EFF7A6D7233}" srcOrd="10" destOrd="0" presId="urn:microsoft.com/office/officeart/2005/8/layout/cycle8"/>
    <dgm:cxn modelId="{C2800638-E8F0-4FD6-8171-E55D5208DB30}" type="presParOf" srcId="{E808B58E-3297-4D9F-9BD7-AC6087688E96}" destId="{0BCB408D-7D2A-4247-B549-16ACC7CB1087}" srcOrd="11" destOrd="0" presId="urn:microsoft.com/office/officeart/2005/8/layout/cycle8"/>
    <dgm:cxn modelId="{692AB0DC-CBF4-4C42-97BF-EFE30CC13076}" type="presParOf" srcId="{E808B58E-3297-4D9F-9BD7-AC6087688E96}" destId="{2C3990D8-5B9A-437A-925D-1E6C96B0CE50}" srcOrd="12" destOrd="0" presId="urn:microsoft.com/office/officeart/2005/8/layout/cycle8"/>
    <dgm:cxn modelId="{E3A43E1E-C7F7-4FB5-A4BD-74C3ECDC3502}" type="presParOf" srcId="{E808B58E-3297-4D9F-9BD7-AC6087688E96}" destId="{EBE6C2FE-FA3D-4522-B99B-3B99AC4B1A6F}" srcOrd="13" destOrd="0" presId="urn:microsoft.com/office/officeart/2005/8/layout/cycle8"/>
    <dgm:cxn modelId="{ED0EB151-6180-4221-9FD0-FAC7304D3FC4}" type="presParOf" srcId="{E808B58E-3297-4D9F-9BD7-AC6087688E96}" destId="{5FB1FDB5-C494-43BF-B029-4A5BB82CD08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588B9C-826F-4025-9139-D4584EBF22F1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</a:rPr>
            <a:t>Фронтальні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210560" y="987551"/>
        <a:ext cx="1219200" cy="1016000"/>
      </dsp:txXfrm>
    </dsp:sp>
    <dsp:sp modelId="{6F4929BA-0CE7-43D5-9146-841B8F73E4C4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</a:rPr>
            <a:t>Групові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153920" y="2600960"/>
        <a:ext cx="1828800" cy="894080"/>
      </dsp:txXfrm>
    </dsp:sp>
    <dsp:sp modelId="{1AE022C9-F81C-48DE-867E-A92732F2E836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</a:rPr>
            <a:t>Індивідуальні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666240" y="987551"/>
        <a:ext cx="1219200" cy="1016000"/>
      </dsp:txXfrm>
    </dsp:sp>
    <dsp:sp modelId="{2C3990D8-5B9A-437A-925D-1E6C96B0CE50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E6C2FE-FA3D-4522-B99B-3B99AC4B1A6F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B1FDB5-C494-43BF-B029-4A5BB82CD088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B938-35FF-4D0B-AEE5-A534F231CFAC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A0E26-04D0-4704-8857-47DFBF496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C215-E4F0-40F5-8768-6F3D5095A22D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5A520-3F71-4AE0-9BC6-985E2DB59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725A-99A0-4883-B685-EF05183E3002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3C25-0E44-4BDA-8BB5-96424710B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4BDCA-8FE9-437A-887F-D91283E4FDD5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8C060-FD0A-4F0D-9347-5F4CAB217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ED2A-5F94-4AA8-A41F-F15BC3BC3241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90A4-E714-47C8-ABF7-D832B9482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26EAD-50E5-41C0-8F6E-10EC8634E488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90089-ED34-4F5F-ABDE-24F395314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ADFDB-5073-4DFC-94E5-A9079314BA6B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C48E5-B3A9-4E1A-BC00-C36AE1816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9B2EC-7AD8-43B1-8A70-9EBB74A32572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13F1-66F2-451F-9E7F-F03FD5098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26DC-0BDC-4D49-B3D0-4C97B53BCBFD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76AE8-DE1E-4819-8171-AFFB736F9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3790C-8F01-4516-B24C-D964B07D5116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2190-0A18-46A5-9783-14EE1BADF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90C3-7D5C-4510-A265-CDBD9CE03101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AC8C9-DD9E-49C3-8BA4-45E148A37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3D8A9F-20ED-4F66-AC0C-D7BE87DB4C0E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8E6441-5D0A-4E10-A136-3003E14B5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1">
              <a:srgbClr val="92D050"/>
            </a:gs>
            <a:gs pos="29000">
              <a:schemeClr val="bg1">
                <a:alpha val="86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20796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6" descr="c4b3699873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7" descr="df5daa35757f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Програма педагогічної підтримки творчо-обдарованої молоді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Мета: </a:t>
            </a:r>
            <a:r>
              <a:rPr lang="uk-UA" sz="2000" i="1" dirty="0" smtClean="0"/>
              <a:t>створення системи виявлення, відбору та педагогічної підтримки творчо-обдарованої молоді.</a:t>
            </a:r>
          </a:p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Шляхи реалізації:</a:t>
            </a:r>
          </a:p>
          <a:p>
            <a:pPr>
              <a:buFont typeface="Wingdings" pitchFamily="2" charset="2"/>
              <a:buChar char="v"/>
            </a:pPr>
            <a:r>
              <a:rPr lang="uk-UA" sz="2000" i="1" dirty="0" smtClean="0"/>
              <a:t>Об'єднання зусиль учителів, батьків, громадськості у сфері розвитку обдарованих дітей;</a:t>
            </a:r>
          </a:p>
          <a:p>
            <a:pPr>
              <a:buFont typeface="Wingdings" pitchFamily="2" charset="2"/>
              <a:buChar char="v"/>
            </a:pPr>
            <a:r>
              <a:rPr lang="uk-UA" sz="2000" i="1" dirty="0" smtClean="0"/>
              <a:t>Створення банку даних про обдарований дітей;</a:t>
            </a:r>
          </a:p>
          <a:p>
            <a:pPr>
              <a:buFont typeface="Wingdings" pitchFamily="2" charset="2"/>
              <a:buChar char="v"/>
            </a:pPr>
            <a:r>
              <a:rPr lang="uk-UA" sz="2000" i="1" dirty="0" smtClean="0"/>
              <a:t>Підвищення рівня професійної компетентності педагогічних працівників у визначення методів, форм, засобів, технологій навчання і виховання обдарованих дітей.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Comic Sans MS" pitchFamily="66" charset="0"/>
              </a:rPr>
              <a:t>Практичний психолог</a:t>
            </a:r>
            <a:endParaRPr lang="ru-RU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rgbClr val="0070C0"/>
                </a:solidFill>
                <a:latin typeface="Comic Sans MS" pitchFamily="66" charset="0"/>
              </a:rPr>
              <a:t>Важливою складовою педагогічної підтримки творчо-обдарованої молоді є взаємодія методичної служби з практичним психологом.</a:t>
            </a: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400" dirty="0" smtClean="0">
                <a:latin typeface="Comic Sans MS" pitchFamily="66" charset="0"/>
              </a:rPr>
              <a:t>Практичний психолог здійснює психологічне тестування, спрямоване на пошук обдарованих дітей, визначення інтелектуального рівня розвитку вікових груп учнів.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3"/>
            <a:ext cx="8229600" cy="3672408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За результатами діагностичних обстежень, спостережень учителів, батьків, за результатами виступів на олімпіадах, конкурсах, змаганнях кожного року оновлюється </a:t>
            </a:r>
            <a:r>
              <a:rPr lang="uk-UA" dirty="0" smtClean="0">
                <a:solidFill>
                  <a:srgbClr val="C00000"/>
                </a:solidFill>
                <a:latin typeface="Comic Sans MS" pitchFamily="66" charset="0"/>
              </a:rPr>
              <a:t>Банк даних обдарованих учнів </a:t>
            </a:r>
            <a:r>
              <a:rPr lang="uk-UA" dirty="0" smtClean="0">
                <a:latin typeface="Comic Sans MS" pitchFamily="66" charset="0"/>
              </a:rPr>
              <a:t>за здібностями учнів (</a:t>
            </a:r>
            <a:r>
              <a:rPr lang="uk-UA" dirty="0" smtClean="0">
                <a:solidFill>
                  <a:srgbClr val="C00000"/>
                </a:solidFill>
                <a:latin typeface="Comic Sans MS" pitchFamily="66" charset="0"/>
              </a:rPr>
              <a:t>академічні, творчі, спортивні</a:t>
            </a:r>
            <a:r>
              <a:rPr lang="uk-UA" dirty="0" smtClean="0">
                <a:latin typeface="Comic Sans MS" pitchFamily="66" charset="0"/>
              </a:rPr>
              <a:t>).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482" name="Picture 2" descr="E:\ШКОЛА ВИХОВНА РОБОТА\картинки\3d4c916f3e3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933056"/>
            <a:ext cx="1767458" cy="223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Comic Sans MS" pitchFamily="66" charset="0"/>
              </a:rPr>
              <a:t>Пошук обдарованих дітей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4744"/>
            <a:ext cx="1872208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Урок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916832"/>
            <a:ext cx="1872208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Результати письмових робіт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4509120"/>
            <a:ext cx="1872208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Предметні гуртки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3645024"/>
            <a:ext cx="1872208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Анкетування, тестування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5373216"/>
            <a:ext cx="1872208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Наукове товариство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2780928"/>
            <a:ext cx="1872208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Учнівські олімпіади, конкурси</a:t>
            </a:r>
            <a:endParaRPr lang="ru-RU" dirty="0"/>
          </a:p>
        </p:txBody>
      </p:sp>
      <p:pic>
        <p:nvPicPr>
          <p:cNvPr id="21506" name="Picture 2" descr="http://www.dealextreme.com/images/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24744"/>
            <a:ext cx="2304256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E:\ШКОЛА ВИХОВНА РОБОТА\картинки\7176804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2771323" cy="240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Comic Sans MS" pitchFamily="66" charset="0"/>
              </a:rPr>
              <a:t>Робота школи по виявленню обдарованих дітей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i="1" dirty="0" smtClean="0">
                <a:solidFill>
                  <a:srgbClr val="C00000"/>
                </a:solidFill>
              </a:rPr>
              <a:t>Збирання інформації: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0070C0"/>
                </a:solidFill>
              </a:rPr>
              <a:t>Анкетування учнів;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0070C0"/>
                </a:solidFill>
              </a:rPr>
              <a:t>Робота з батьками;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0070C0"/>
                </a:solidFill>
              </a:rPr>
              <a:t>Тестова діагностика рівня навчальних досягнень(психологічні тести);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0070C0"/>
                </a:solidFill>
              </a:rPr>
              <a:t>Оцінка та самооцінка навчальної діяльності учня за його власними спостереженнями.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Comic Sans MS" pitchFamily="66" charset="0"/>
              </a:rPr>
              <a:t>Робота школи по виявленню обдарованих дітей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uk-UA" i="1" dirty="0" smtClean="0">
                <a:solidFill>
                  <a:srgbClr val="C00000"/>
                </a:solidFill>
              </a:rPr>
              <a:t>2. Завдання </a:t>
            </a:r>
            <a:r>
              <a:rPr lang="uk-UA" i="1" smtClean="0">
                <a:solidFill>
                  <a:srgbClr val="C00000"/>
                </a:solidFill>
              </a:rPr>
              <a:t>та </a:t>
            </a:r>
            <a:r>
              <a:rPr lang="uk-UA" i="1" smtClean="0">
                <a:solidFill>
                  <a:srgbClr val="C00000"/>
                </a:solidFill>
              </a:rPr>
              <a:t>рівні </a:t>
            </a:r>
            <a:r>
              <a:rPr lang="uk-UA" i="1" dirty="0" smtClean="0">
                <a:solidFill>
                  <a:srgbClr val="C00000"/>
                </a:solidFill>
              </a:rPr>
              <a:t>особистості: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uk-UA" sz="2400" dirty="0" smtClean="0"/>
              <a:t>Формування особистісно-зорієнтованої мотивації до навчальної діяльності(“Я це зможу ”, “Я це може краще за інших ”);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uk-UA" sz="2400" dirty="0" smtClean="0"/>
              <a:t>Забезпечення диференційованого підходу до навчання;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uk-UA" sz="2400" dirty="0" smtClean="0"/>
              <a:t>Визначення індивідуальних можливостей учня і планування самостійної навчальної діяльності(програма самоосвіти).</a:t>
            </a:r>
          </a:p>
          <a:p>
            <a:pPr marL="514350" indent="-514350"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Comic Sans MS" pitchFamily="66" charset="0"/>
              </a:rPr>
              <a:t>Робота школи по виявленню обдарованих дітей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i="1" dirty="0" smtClean="0">
                <a:solidFill>
                  <a:srgbClr val="C00000"/>
                </a:solidFill>
              </a:rPr>
              <a:t>3. Педагогічна підтримка учня: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0070C0"/>
                </a:solidFill>
              </a:rPr>
              <a:t>Розробка індивідуальних методик та впровадження їх у навчально-виховний процес;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0070C0"/>
                </a:solidFill>
              </a:rPr>
              <a:t>Систематичне відслідковування навчальної діяльності;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0070C0"/>
                </a:solidFill>
              </a:rPr>
              <a:t>Складання психолого-педагогічної індивідуальної карти;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0070C0"/>
                </a:solidFill>
              </a:rPr>
              <a:t>Моніторинг участі у представницьких заходах різних рівнів;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0070C0"/>
                </a:solidFill>
              </a:rPr>
              <a:t>Складання плану роботи щодо розвитку інтелектуальних здібностей, нахилів учнів;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0070C0"/>
                </a:solidFill>
              </a:rPr>
              <a:t>Розробка заходів щодо заохочення та стимулювання учнів.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714202"/>
          </a:xfrm>
        </p:spPr>
        <p:txBody>
          <a:bodyPr/>
          <a:lstStyle/>
          <a:p>
            <a:r>
              <a:rPr lang="uk-UA" sz="4000" dirty="0" smtClean="0">
                <a:solidFill>
                  <a:srgbClr val="C00000"/>
                </a:solidFill>
                <a:latin typeface="Comic Sans MS" pitchFamily="66" charset="0"/>
              </a:rPr>
              <a:t>При роботі з обдарованими дітьми використовують наступні форми роботи: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33164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uk-UA" sz="3600" dirty="0" smtClean="0">
                <a:solidFill>
                  <a:srgbClr val="C00000"/>
                </a:solidFill>
                <a:latin typeface="Comic Sans MS" pitchFamily="66" charset="0"/>
              </a:rPr>
              <a:t>Розвиток обдаровань та нахилів учнів здійснюється такими шляхами: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27584" y="2276872"/>
            <a:ext cx="3240360" cy="144016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Включення в структуру уроку проблемних, евристичних методів роботи, різних форм організації навчальної діяльності.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99592" y="3933056"/>
            <a:ext cx="3096344" cy="144016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Створення умов для самостійної діяльності.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44008" y="3933056"/>
            <a:ext cx="3024336" cy="144016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Створення умов для участі у олімпіадах, турнірах, конкурсах.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572000" y="2276872"/>
            <a:ext cx="3024336" cy="144016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Забезпечення участі школярів у позакласних заходах з предметів, у заняттях гуртків.</a:t>
            </a:r>
            <a:endParaRPr lang="ru-RU" dirty="0"/>
          </a:p>
        </p:txBody>
      </p:sp>
      <p:pic>
        <p:nvPicPr>
          <p:cNvPr id="36866" name="Picture 2" descr="E:\ШКОЛА ВИХОВНА РОБОТА\картинки\school19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996952"/>
            <a:ext cx="1366292" cy="146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626968" cy="1440160"/>
          </a:xfrm>
        </p:spPr>
        <p:txBody>
          <a:bodyPr/>
          <a:lstStyle/>
          <a:p>
            <a:r>
              <a:rPr lang="uk-UA" sz="3600" dirty="0" smtClean="0">
                <a:solidFill>
                  <a:srgbClr val="C00000"/>
                </a:solidFill>
                <a:latin typeface="Comic Sans MS" pitchFamily="66" charset="0"/>
              </a:rPr>
              <a:t>“ Правильно навчає той, хто навчає цікаво ”</a:t>
            </a:r>
            <a:r>
              <a:rPr lang="uk-UA" sz="3600" dirty="0" smtClean="0">
                <a:latin typeface="Comic Sans MS" pitchFamily="66" charset="0"/>
              </a:rPr>
              <a:t/>
            </a:r>
            <a:br>
              <a:rPr lang="uk-UA" sz="3600" dirty="0" smtClean="0">
                <a:latin typeface="Comic Sans MS" pitchFamily="66" charset="0"/>
              </a:rPr>
            </a:br>
            <a:r>
              <a:rPr lang="uk-UA" sz="3600" dirty="0" smtClean="0">
                <a:latin typeface="Comic Sans MS" pitchFamily="66" charset="0"/>
              </a:rPr>
              <a:t>                     </a:t>
            </a:r>
            <a:r>
              <a:rPr lang="uk-UA" sz="2400" dirty="0" smtClean="0">
                <a:latin typeface="Comic Sans MS" pitchFamily="66" charset="0"/>
              </a:rPr>
              <a:t>А. Ейнштейн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7890" name="Picture 2" descr="http://marketing4u.ru/wp-content/uploads/2011/03/ie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2160240" cy="2304971"/>
          </a:xfrm>
          <a:prstGeom prst="rect">
            <a:avLst/>
          </a:prstGeom>
          <a:noFill/>
        </p:spPr>
      </p:pic>
      <p:sp>
        <p:nvSpPr>
          <p:cNvPr id="6" name="Шестиугольник 5"/>
          <p:cNvSpPr/>
          <p:nvPr/>
        </p:nvSpPr>
        <p:spPr>
          <a:xfrm>
            <a:off x="1475656" y="3068960"/>
            <a:ext cx="2376264" cy="1872208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Максимум основної ключової інформації</a:t>
            </a:r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6156176" y="3140968"/>
            <a:ext cx="2376264" cy="1872208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Мотивуюча та регулююча діяльність вчителя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2996952"/>
            <a:ext cx="1656184" cy="23042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Максимум навчально-пізнавальної діяльності учня</a:t>
            </a:r>
            <a:endParaRPr lang="ru-RU" dirty="0"/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2915816" y="5445224"/>
            <a:ext cx="2376264" cy="720080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 rot="10800000">
            <a:off x="4932040" y="2060848"/>
            <a:ext cx="2376264" cy="720080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2699792" y="476672"/>
            <a:ext cx="3384376" cy="2232248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rgbClr val="C00000"/>
                </a:solidFill>
              </a:rPr>
              <a:t>Розвиток творчих здібностей учнів засобами комп'ютерних технологій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166762">
            <a:off x="819869" y="665715"/>
            <a:ext cx="171066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проекти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20010117">
            <a:off x="1226840" y="2234156"/>
            <a:ext cx="171066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презентації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 rot="20796138">
            <a:off x="6498240" y="592417"/>
            <a:ext cx="1772819" cy="129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ППЗ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 rot="1386526">
            <a:off x="6339406" y="2140719"/>
            <a:ext cx="1772819" cy="129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Інтернет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987824" y="2852936"/>
            <a:ext cx="2808312" cy="136815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МЕТА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907704" y="4365104"/>
            <a:ext cx="4896544" cy="151216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uk-UA" dirty="0" smtClean="0"/>
              <a:t>Захопити, зацікавити, всилити впевненість у своїх силах;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 smtClean="0"/>
              <a:t>Допомогти здобути міцні знання, мислити;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 smtClean="0"/>
              <a:t>Створити умови для творчого розвитку особистості.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8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577483"/>
          </a:xfrm>
        </p:spPr>
        <p:txBody>
          <a:bodyPr/>
          <a:lstStyle/>
          <a:p>
            <a:pPr marL="0" algn="just" eaLnBrk="1" hangingPunct="1">
              <a:buFont typeface="Arial" charset="0"/>
              <a:buNone/>
            </a:pPr>
            <a:r>
              <a:rPr lang="uk-UA" sz="2400" dirty="0" smtClean="0">
                <a:solidFill>
                  <a:srgbClr val="0070C0"/>
                </a:solidFill>
                <a:latin typeface="Comic Sans MS" pitchFamily="66" charset="0"/>
              </a:rPr>
              <a:t>Обдарованість</a:t>
            </a:r>
            <a:r>
              <a:rPr lang="uk-UA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Comic Sans MS" pitchFamily="66" charset="0"/>
              </a:rPr>
              <a:t>– складне, багатогранне явище. Кожна обдарована дитина – індивідуальність, що потребує особливого підходу.</a:t>
            </a:r>
          </a:p>
          <a:p>
            <a:pPr marL="0" algn="just" eaLnBrk="1" hangingPunct="1">
              <a:buFont typeface="Arial" charset="0"/>
              <a:buNone/>
            </a:pPr>
            <a:r>
              <a:rPr lang="uk-UA" sz="2400" dirty="0" smtClean="0">
                <a:solidFill>
                  <a:schemeClr val="bg2"/>
                </a:solidFill>
                <a:latin typeface="Comic Sans MS" pitchFamily="66" charset="0"/>
              </a:rPr>
              <a:t>Саме тому навчання і виховання обдарованих дітей необхідно здійснювати з опорою на наступні дидактичні принципи:</a:t>
            </a:r>
            <a:endParaRPr lang="ru-RU" sz="24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99592" y="4005064"/>
            <a:ext cx="2160240" cy="12241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Індивідуалізації і диференціації навчання;</a:t>
            </a:r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275856" y="3356992"/>
            <a:ext cx="2160240" cy="12241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Довіри і підтримки;</a:t>
            </a:r>
            <a:endParaRPr lang="ru-RU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580112" y="2636912"/>
            <a:ext cx="2160240" cy="12241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Залучення обдарованих учнів до участі у житті школи.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4427984" y="764704"/>
            <a:ext cx="3960440" cy="720080"/>
          </a:xfrm>
          <a:prstGeom prst="round2SameRect">
            <a:avLst/>
          </a:prstGeom>
          <a:solidFill>
            <a:srgbClr val="E329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Розвиток творчої особистості: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59632" y="764704"/>
            <a:ext cx="2232248" cy="12241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Супровід самостійної пізнавальної діяльності учнів</a:t>
            </a:r>
            <a:endParaRPr lang="ru-RU" dirty="0"/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3923928" y="1772816"/>
            <a:ext cx="1800200" cy="1152128"/>
          </a:xfrm>
          <a:prstGeom prst="flowChartMulti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УРОК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3212976"/>
            <a:ext cx="1872208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Позаурочна діяльність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 rot="1270587">
            <a:off x="1101048" y="2807593"/>
            <a:ext cx="1944216" cy="108012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Самоосвітня діяльність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 rot="729004">
            <a:off x="848274" y="4045975"/>
            <a:ext cx="1872208" cy="108012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Проектна діяльність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2843808" y="4653136"/>
            <a:ext cx="1728192" cy="108012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Конкурси за вибором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4716016" y="4725144"/>
            <a:ext cx="1944216" cy="108012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Творчі конкурси, предметні олімпіади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 rot="20972268">
            <a:off x="7032564" y="4074449"/>
            <a:ext cx="1656184" cy="108012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Гурткова робота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 rot="20583621">
            <a:off x="6588224" y="2780928"/>
            <a:ext cx="2016224" cy="108012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Наукове товариство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076056" y="285293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гнутая вниз стрелка 12"/>
          <p:cNvSpPr/>
          <p:nvPr/>
        </p:nvSpPr>
        <p:spPr>
          <a:xfrm rot="1931994">
            <a:off x="2926107" y="2340933"/>
            <a:ext cx="864096" cy="288032"/>
          </a:xfrm>
          <a:prstGeom prst="curvedUpArrow">
            <a:avLst>
              <a:gd name="adj1" fmla="val 25000"/>
              <a:gd name="adj2" fmla="val 50000"/>
              <a:gd name="adj3" fmla="val 1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203848" y="357301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203848" y="3933056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283968" y="4005064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5508104" y="4005064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012160" y="350100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6300192" y="3933056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uk-UA" sz="3600" dirty="0" smtClean="0">
                <a:solidFill>
                  <a:srgbClr val="FFFF00"/>
                </a:solidFill>
                <a:latin typeface="Comic Sans MS" pitchFamily="66" charset="0"/>
              </a:rPr>
              <a:t>Заходи по реалізації програми підтримки обдарованої молоді</a:t>
            </a:r>
            <a:endParaRPr lang="ru-RU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Адміністрації: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Забезпечення системності у роботі з обдарованими дітьми.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Організація роботи по виявленню потенційно обдарованих дітей.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Створення розгалуженої сітки гуртків.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Організація роботи з обдарованими дітьми на основі співпраці вчителів, психологів, батьків.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rgbClr val="FFFF00"/>
                </a:solidFill>
                <a:latin typeface="Comic Sans MS" pitchFamily="66" charset="0"/>
              </a:rPr>
              <a:t>Заходи по реалізації програми підтримки обдарованої молоді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Педагогам: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Створення умов для природного самовираження учня(доброзичливість, толерантність, тактовність у взаєминах з учнями).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Навчання учнів діяти незалежно.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Постійне вивчення сильних та слабких сторін учнів.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Привчати учнів до навичок самостійного вирішення проблем.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Сприяння ініціативі учнів, позитивне ставлення та заохочення до діяльності.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rgbClr val="FFFF00"/>
                </a:solidFill>
                <a:latin typeface="Comic Sans MS" pitchFamily="66" charset="0"/>
              </a:rPr>
              <a:t>Заходи по реалізації програми підтримки обдарованої молоді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Батькам: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Ведення щоденників спостереження за розвитком дитини.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Спонукання до знаходження дитиною самостійного вирішення проблем.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Навчання спілкуватися з дорослими.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Терпляче ставлення та відверті відповіді на запитання дітей.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Сприйняття дитини такою, якою вона є, не порівнюючи її з іншими дітьми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5530626"/>
          </a:xfrm>
        </p:spPr>
        <p:txBody>
          <a:bodyPr/>
          <a:lstStyle/>
          <a:p>
            <a:r>
              <a:rPr lang="uk-UA" sz="3200" dirty="0" smtClean="0">
                <a:solidFill>
                  <a:srgbClr val="0070C0"/>
                </a:solidFill>
                <a:latin typeface="Comic Sans MS" pitchFamily="66" charset="0"/>
              </a:rPr>
              <a:t>У наших руках найбільша з усіх цінностей світу – </a:t>
            </a:r>
            <a:r>
              <a:rPr lang="uk-UA" sz="3200" dirty="0" smtClean="0">
                <a:solidFill>
                  <a:srgbClr val="C00000"/>
                </a:solidFill>
                <a:latin typeface="Comic Sans MS" pitchFamily="66" charset="0"/>
              </a:rPr>
              <a:t>Людина.</a:t>
            </a:r>
            <a:r>
              <a:rPr lang="uk-UA" sz="3200" dirty="0" smtClean="0">
                <a:latin typeface="Comic Sans MS" pitchFamily="66" charset="0"/>
              </a:rPr>
              <a:t/>
            </a:r>
            <a:br>
              <a:rPr lang="uk-UA" sz="3200" dirty="0" smtClean="0">
                <a:latin typeface="Comic Sans MS" pitchFamily="66" charset="0"/>
              </a:rPr>
            </a:br>
            <a:r>
              <a:rPr lang="uk-UA" sz="3200" dirty="0" smtClean="0">
                <a:solidFill>
                  <a:srgbClr val="0070C0"/>
                </a:solidFill>
                <a:latin typeface="Comic Sans MS" pitchFamily="66" charset="0"/>
              </a:rPr>
              <a:t>Ми творимо Людину, як скульптор свою статую з безформного шматка мармуру. Десь у глибині цієї мертвої брили лежать прекрасні риси, які потрібно добути, очистивши від усього зайвого.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3010" name="Picture 2" descr="http://panchenko.com.ua/wp-content/uploads/2012/06/suhomlinskiy-22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955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3501008"/>
            <a:ext cx="21602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Василь Сухомлинський</a:t>
            </a:r>
            <a:endParaRPr lang="ru-RU" dirty="0"/>
          </a:p>
        </p:txBody>
      </p:sp>
      <p:pic>
        <p:nvPicPr>
          <p:cNvPr id="43011" name="Picture 3" descr="E:\ШКОЛА ВИХОВНА РОБОТА\картинки\bdv78cFFo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77072"/>
            <a:ext cx="1314869" cy="19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Comic Sans MS" pitchFamily="66" charset="0"/>
              </a:rPr>
              <a:t>Дякую за увагу!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772816"/>
            <a:ext cx="5770984" cy="86409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Підготувала: ЗДВР Пащенко О.В.</a:t>
            </a:r>
            <a:endParaRPr lang="ru-RU" dirty="0"/>
          </a:p>
        </p:txBody>
      </p:sp>
      <p:pic>
        <p:nvPicPr>
          <p:cNvPr id="4" name="Рисунок 6" descr="c4b36998732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284984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df5daa35757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E:\ШКОЛА ВИХОВНА РОБОТА\картинки\71768043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348880"/>
            <a:ext cx="3456384" cy="2995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9383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Важливою практичною проблемою є виявлення потенційних можливостей розвитку учня.</a:t>
            </a:r>
          </a:p>
        </p:txBody>
      </p:sp>
      <p:pic>
        <p:nvPicPr>
          <p:cNvPr id="4100" name="Picture 4" descr="E:\ШКОЛА ВИХОВНА РОБОТА\картинки\0_6d471_1e56358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24944"/>
            <a:ext cx="3114303" cy="315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FF0000"/>
                </a:solidFill>
              </a:rPr>
              <a:t>Здібні діти </a:t>
            </a:r>
            <a:r>
              <a:rPr lang="uk-UA" sz="2400" dirty="0" smtClean="0"/>
              <a:t>– це діти, які успадкували, що за сприятливих умов дозволяють більш успішно оволодіти тією чи іншою інформацією.</a:t>
            </a:r>
          </a:p>
          <a:p>
            <a:pPr>
              <a:buFont typeface="Wingdings" pitchFamily="2" charset="2"/>
              <a:buChar char="Ø"/>
            </a:pPr>
            <a:endParaRPr lang="uk-UA" sz="2400" dirty="0" smtClean="0"/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FF0000"/>
                </a:solidFill>
              </a:rPr>
              <a:t>Обдаровані діти </a:t>
            </a:r>
            <a:r>
              <a:rPr lang="uk-UA" sz="2400" dirty="0" smtClean="0"/>
              <a:t>– це такі діти, які мають вищий рівень здібностей, ніж їх однолітки.</a:t>
            </a:r>
          </a:p>
          <a:p>
            <a:pPr>
              <a:buFont typeface="Wingdings" pitchFamily="2" charset="2"/>
              <a:buChar char="Ø"/>
            </a:pPr>
            <a:endParaRPr lang="uk-UA" sz="2400" dirty="0" smtClean="0"/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FF0000"/>
                </a:solidFill>
              </a:rPr>
              <a:t>Талановиті діти </a:t>
            </a:r>
            <a:r>
              <a:rPr lang="uk-UA" sz="2400" dirty="0" smtClean="0"/>
              <a:t>– це діти, яким притаманна система якостей, особливостей, яка дозволяє особистості досягти видатних успіхів в оригінальному здійсненні творчої діяльності.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6146" name="Picture 2" descr="E:\ШКОЛА ВИХОВНА РОБОТА\картинки\sports-57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380500"/>
            <a:ext cx="1296144" cy="1129666"/>
          </a:xfrm>
          <a:prstGeom prst="rect">
            <a:avLst/>
          </a:prstGeom>
          <a:noFill/>
        </p:spPr>
      </p:pic>
      <p:pic>
        <p:nvPicPr>
          <p:cNvPr id="6147" name="Picture 3" descr="E:\ШКОЛА ВИХОВНА РОБОТА\картинки\dfa350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1335782" cy="1020052"/>
          </a:xfrm>
          <a:prstGeom prst="rect">
            <a:avLst/>
          </a:prstGeom>
          <a:noFill/>
        </p:spPr>
      </p:pic>
      <p:pic>
        <p:nvPicPr>
          <p:cNvPr id="6148" name="Picture 4" descr="E:\ШКОЛА ВИХОВНА РОБОТА\картинки\36_24_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0156" y="4525122"/>
            <a:ext cx="1615860" cy="1496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71420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Система роботи з виявлення обдарованих дітей включає в себе: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467544" y="2348880"/>
            <a:ext cx="2664296" cy="20162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Попередню діагностику сформованості інтелектуальних умінь;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131840" y="3429000"/>
            <a:ext cx="2736304" cy="20162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Аналіз результатів участі учнів в олімпіадах, інтелектуальних змаганнях.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508104" y="1700808"/>
            <a:ext cx="2808312" cy="20162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Спостереження за роботою учнів на уроках, під час позакласних заходів;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sz="3600" dirty="0" smtClean="0">
                <a:solidFill>
                  <a:srgbClr val="C00000"/>
                </a:solidFill>
                <a:latin typeface="Comic Sans MS" pitchFamily="66" charset="0"/>
              </a:rPr>
              <a:t>Обдаровані діти виділяються рядом характерних особливостей: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755576" y="1484784"/>
            <a:ext cx="7848872" cy="936104"/>
          </a:xfrm>
          <a:prstGeom prst="wav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Обдаровані діти мають добру пам’ять, особистий світогляд;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755576" y="2348880"/>
            <a:ext cx="7560840" cy="1080120"/>
          </a:xfrm>
          <a:prstGeom prst="wav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обдарованих дітей добре розвинута свідомість;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539552" y="3356992"/>
            <a:ext cx="7200800" cy="1152128"/>
          </a:xfrm>
          <a:prstGeom prst="wav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Обдаровані діти, як правило, дуже активні і завжди чимось зайняті;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755576" y="4437112"/>
            <a:ext cx="6408712" cy="1368152"/>
          </a:xfrm>
          <a:prstGeom prst="wav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Обдаровані діти настирливі в досягненні результату у сфері, яка їм цікава, для них характерний творчий пошук;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sz="3600" dirty="0" smtClean="0">
                <a:solidFill>
                  <a:srgbClr val="C00000"/>
                </a:solidFill>
                <a:latin typeface="Comic Sans MS" pitchFamily="66" charset="0"/>
              </a:rPr>
              <a:t>Обдаровані діти виділяються рядом характерних особливостей:</a:t>
            </a:r>
            <a:endParaRPr lang="ru-RU" sz="3600" dirty="0"/>
          </a:p>
        </p:txBody>
      </p:sp>
      <p:sp>
        <p:nvSpPr>
          <p:cNvPr id="7" name="Волна 6"/>
          <p:cNvSpPr/>
          <p:nvPr/>
        </p:nvSpPr>
        <p:spPr>
          <a:xfrm>
            <a:off x="755576" y="1484784"/>
            <a:ext cx="7848872" cy="936104"/>
          </a:xfrm>
          <a:prstGeom prst="wav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Вони хочуть вчитися і досягати в навчанні успіхів;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755576" y="2348880"/>
            <a:ext cx="7560840" cy="1080120"/>
          </a:xfrm>
          <a:prstGeom prst="wav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Вони з задоволенням виконують складні і довгострокові завдання;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539552" y="3356992"/>
            <a:ext cx="7200800" cy="1152128"/>
          </a:xfrm>
          <a:prstGeom prst="wav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Вони вміють критично оцінювати навколишню дійсність і прагнуть проникнути у суть речей і явищ;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755576" y="4437112"/>
            <a:ext cx="6408712" cy="1728192"/>
          </a:xfrm>
          <a:prstGeom prst="wav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Вміють розкривати взаємозв'язки між явищами і сутністю, індуктивно і дедуктивно думати, маніпулювати логічними операціями. 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Comic Sans MS" pitchFamily="66" charset="0"/>
              </a:rPr>
              <a:t>Початковим етапом роботи з обдарованими дітьми є їх виявлення, яке можливо здійснити за допомогою діагностики.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E:\ШКОЛА ВИХОВНА РОБОТА\картинки\school21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17032"/>
            <a:ext cx="2364854" cy="2932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59832" y="2276872"/>
            <a:ext cx="2880320" cy="151216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Діагностика обдарованості виконує такі завдання: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548680"/>
            <a:ext cx="2232248" cy="1152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Спостереження її розвитку;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1844824"/>
            <a:ext cx="2232248" cy="1152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Визначення факторів які сприяють реалізації </a:t>
            </a:r>
            <a:r>
              <a:rPr lang="uk-UA" dirty="0" err="1" smtClean="0"/>
              <a:t>потенціалу”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628800"/>
            <a:ext cx="2232248" cy="1152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Виявлення обдарованості;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3933056"/>
            <a:ext cx="2664296" cy="14401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Допоміжна діагностика, яка працює над вивченням особистих якостей батьків, вчителів.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112" y="3933056"/>
            <a:ext cx="2448272" cy="14401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Виявлення чинників, що перешкоджають розвитку здібностей;</a:t>
            </a:r>
            <a:endParaRPr lang="ru-RU" dirty="0"/>
          </a:p>
        </p:txBody>
      </p:sp>
      <p:pic>
        <p:nvPicPr>
          <p:cNvPr id="19458" name="Picture 2" descr="E:\ШКОЛА ВИХОВНА РОБОТА\картинки\school21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861048"/>
            <a:ext cx="1656184" cy="2150344"/>
          </a:xfrm>
          <a:prstGeom prst="rect">
            <a:avLst/>
          </a:prstGeom>
          <a:noFill/>
        </p:spPr>
      </p:pic>
      <p:pic>
        <p:nvPicPr>
          <p:cNvPr id="19459" name="Picture 3" descr="E:\ШКОЛА ВИХОВНА РОБОТА\картинки\school214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20688"/>
            <a:ext cx="826182" cy="1106662"/>
          </a:xfrm>
          <a:prstGeom prst="rect">
            <a:avLst/>
          </a:prstGeom>
          <a:noFill/>
        </p:spPr>
      </p:pic>
      <p:pic>
        <p:nvPicPr>
          <p:cNvPr id="19460" name="Picture 4" descr="E:\ШКОЛА ВИХОВНА РОБОТА\картинки\school215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852936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959</Words>
  <Application>Microsoft Office PowerPoint</Application>
  <PresentationFormat>Экран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Програма педагогічної підтримки творчо-обдарованої молоді</vt:lpstr>
      <vt:lpstr>Слайд 2</vt:lpstr>
      <vt:lpstr>Важливою практичною проблемою є виявлення потенційних можливостей розвитку учня.</vt:lpstr>
      <vt:lpstr>Слайд 4</vt:lpstr>
      <vt:lpstr>Система роботи з виявлення обдарованих дітей включає в себе:</vt:lpstr>
      <vt:lpstr>Обдаровані діти виділяються рядом характерних особливостей:</vt:lpstr>
      <vt:lpstr>Обдаровані діти виділяються рядом характерних особливостей:</vt:lpstr>
      <vt:lpstr>Початковим етапом роботи з обдарованими дітьми є їх виявлення, яке можливо здійснити за допомогою діагностики.</vt:lpstr>
      <vt:lpstr>Слайд 9</vt:lpstr>
      <vt:lpstr>Практичний психолог</vt:lpstr>
      <vt:lpstr>Слайд 11</vt:lpstr>
      <vt:lpstr>Пошук обдарованих дітей</vt:lpstr>
      <vt:lpstr>Робота школи по виявленню обдарованих дітей</vt:lpstr>
      <vt:lpstr>Робота школи по виявленню обдарованих дітей</vt:lpstr>
      <vt:lpstr>Робота школи по виявленню обдарованих дітей</vt:lpstr>
      <vt:lpstr>При роботі з обдарованими дітьми використовують наступні форми роботи:</vt:lpstr>
      <vt:lpstr>Розвиток обдаровань та нахилів учнів здійснюється такими шляхами:</vt:lpstr>
      <vt:lpstr>“ Правильно навчає той, хто навчає цікаво ”                      А. Ейнштейн</vt:lpstr>
      <vt:lpstr>Слайд 19</vt:lpstr>
      <vt:lpstr>Слайд 20</vt:lpstr>
      <vt:lpstr>Заходи по реалізації програми підтримки обдарованої молоді</vt:lpstr>
      <vt:lpstr>Заходи по реалізації програми підтримки обдарованої молоді</vt:lpstr>
      <vt:lpstr>Заходи по реалізації програми підтримки обдарованої молоді</vt:lpstr>
      <vt:lpstr>У наших руках найбільша з усіх цінностей світу – Людина. Ми творимо Людину, як скульптор свою статую з безформного шматка мармуру. Десь у глибині цієї мертвої брили лежать прекрасні риси, які потрібно добути, очистивши від усього зайвого.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педагогічної підтримки творчо-обдарованої молоді</dc:title>
  <dc:creator>Лена</dc:creator>
  <cp:lastModifiedBy>Лена</cp:lastModifiedBy>
  <cp:revision>39</cp:revision>
  <dcterms:created xsi:type="dcterms:W3CDTF">2011-07-02T15:48:43Z</dcterms:created>
  <dcterms:modified xsi:type="dcterms:W3CDTF">2013-01-08T10:42:34Z</dcterms:modified>
</cp:coreProperties>
</file>